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2D392A-913E-4AA2-BA51-66329110BA2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AC52EEF9-0C30-4C3F-A84A-7EF6FC556CE1}">
      <dgm:prSet phldrT="[Text]" custT="1"/>
      <dgm:spPr>
        <a:solidFill>
          <a:schemeClr val="bg2">
            <a:lumMod val="75000"/>
          </a:schemeClr>
        </a:solidFill>
        <a:ln>
          <a:solidFill>
            <a:schemeClr val="bg2">
              <a:lumMod val="75000"/>
            </a:schemeClr>
          </a:solidFill>
        </a:ln>
      </dgm:spPr>
      <dgm:t>
        <a:bodyPr/>
        <a:lstStyle/>
        <a:p>
          <a:r>
            <a:rPr lang="en-US" sz="1600" dirty="0">
              <a:solidFill>
                <a:schemeClr val="tx1"/>
              </a:solidFill>
            </a:rPr>
            <a:t>Fit and transform features</a:t>
          </a:r>
        </a:p>
      </dgm:t>
    </dgm:pt>
    <dgm:pt modelId="{967EBD99-C766-4599-82F3-5DF679BADD7B}" type="parTrans" cxnId="{7E603656-0234-4EF5-88EB-5458A3E013CC}">
      <dgm:prSet/>
      <dgm:spPr/>
      <dgm:t>
        <a:bodyPr/>
        <a:lstStyle/>
        <a:p>
          <a:endParaRPr lang="en-US" sz="2000">
            <a:solidFill>
              <a:schemeClr val="tx1"/>
            </a:solidFill>
          </a:endParaRPr>
        </a:p>
      </dgm:t>
    </dgm:pt>
    <dgm:pt modelId="{4895D10E-01E4-45C3-B73A-347D60D43815}" type="sibTrans" cxnId="{7E603656-0234-4EF5-88EB-5458A3E013CC}">
      <dgm:prSet custT="1"/>
      <dgm:spPr/>
      <dgm:t>
        <a:bodyPr/>
        <a:lstStyle/>
        <a:p>
          <a:endParaRPr lang="en-US" sz="600">
            <a:solidFill>
              <a:schemeClr val="tx1"/>
            </a:solidFill>
          </a:endParaRPr>
        </a:p>
      </dgm:t>
    </dgm:pt>
    <dgm:pt modelId="{52028B7B-AC0A-478A-BF65-9797214F3F0E}">
      <dgm:prSet phldrT="[Text]" custT="1"/>
      <dgm:spPr>
        <a:solidFill>
          <a:schemeClr val="bg2">
            <a:lumMod val="75000"/>
          </a:schemeClr>
        </a:solidFill>
      </dgm:spPr>
      <dgm:t>
        <a:bodyPr/>
        <a:lstStyle/>
        <a:p>
          <a:r>
            <a:rPr lang="en-US" sz="1600" dirty="0">
              <a:solidFill>
                <a:schemeClr val="tx1"/>
              </a:solidFill>
            </a:rPr>
            <a:t>Original dataset was split to 80%:20% train-test subsets</a:t>
          </a:r>
        </a:p>
      </dgm:t>
    </dgm:pt>
    <dgm:pt modelId="{77D0AB9C-B1C5-47C5-8F83-97CD97EF0DDC}" type="parTrans" cxnId="{FB6DC6BC-6B49-418C-A2E6-A7967181F241}">
      <dgm:prSet/>
      <dgm:spPr/>
      <dgm:t>
        <a:bodyPr/>
        <a:lstStyle/>
        <a:p>
          <a:endParaRPr lang="en-US" sz="2000">
            <a:solidFill>
              <a:schemeClr val="tx1"/>
            </a:solidFill>
          </a:endParaRPr>
        </a:p>
      </dgm:t>
    </dgm:pt>
    <dgm:pt modelId="{44B7F1BF-5DC5-4701-B7D2-518E745657E9}" type="sibTrans" cxnId="{FB6DC6BC-6B49-418C-A2E6-A7967181F241}">
      <dgm:prSet custT="1"/>
      <dgm:spPr/>
      <dgm:t>
        <a:bodyPr/>
        <a:lstStyle/>
        <a:p>
          <a:endParaRPr lang="en-US" sz="600">
            <a:solidFill>
              <a:schemeClr val="tx1"/>
            </a:solidFill>
          </a:endParaRPr>
        </a:p>
      </dgm:t>
    </dgm:pt>
    <dgm:pt modelId="{5D815CF4-2C6A-42F5-BF7E-52AB84FA40F6}">
      <dgm:prSet phldrT="[Text]" custT="1"/>
      <dgm:spPr>
        <a:solidFill>
          <a:schemeClr val="bg2">
            <a:lumMod val="75000"/>
          </a:schemeClr>
        </a:solidFill>
      </dgm:spPr>
      <dgm:t>
        <a:bodyPr/>
        <a:lstStyle/>
        <a:p>
          <a:r>
            <a:rPr lang="en-US" sz="1600" dirty="0">
              <a:solidFill>
                <a:schemeClr val="tx1"/>
              </a:solidFill>
            </a:rPr>
            <a:t>Find optimal parameters for the models</a:t>
          </a:r>
        </a:p>
      </dgm:t>
    </dgm:pt>
    <dgm:pt modelId="{0A30F9A8-F6AC-4BED-8463-61331E4974B2}" type="parTrans" cxnId="{BEC24E91-4973-4D76-8E77-DF7446A634E7}">
      <dgm:prSet/>
      <dgm:spPr/>
      <dgm:t>
        <a:bodyPr/>
        <a:lstStyle/>
        <a:p>
          <a:endParaRPr lang="en-US" sz="2000">
            <a:solidFill>
              <a:schemeClr val="tx1"/>
            </a:solidFill>
          </a:endParaRPr>
        </a:p>
      </dgm:t>
    </dgm:pt>
    <dgm:pt modelId="{3B57A38A-FED7-476E-B0C2-A7F6CEF0EB96}" type="sibTrans" cxnId="{BEC24E91-4973-4D76-8E77-DF7446A634E7}">
      <dgm:prSet custT="1"/>
      <dgm:spPr/>
      <dgm:t>
        <a:bodyPr/>
        <a:lstStyle/>
        <a:p>
          <a:endParaRPr lang="en-US" sz="600">
            <a:solidFill>
              <a:schemeClr val="tx1"/>
            </a:solidFill>
          </a:endParaRPr>
        </a:p>
      </dgm:t>
    </dgm:pt>
    <dgm:pt modelId="{F3CD4936-7302-4F5D-BB70-55278F14D0B6}">
      <dgm:prSet phldrT="[Text]" custT="1"/>
      <dgm:spPr>
        <a:solidFill>
          <a:schemeClr val="bg2">
            <a:lumMod val="75000"/>
          </a:schemeClr>
        </a:solidFill>
      </dgm:spPr>
      <dgm:t>
        <a:bodyPr/>
        <a:lstStyle/>
        <a:p>
          <a:r>
            <a:rPr lang="en-US" sz="1600" dirty="0">
              <a:solidFill>
                <a:schemeClr val="tx1"/>
              </a:solidFill>
            </a:rPr>
            <a:t>Try models on test dataset</a:t>
          </a:r>
        </a:p>
      </dgm:t>
    </dgm:pt>
    <dgm:pt modelId="{6A9BCE58-E4AA-4804-B917-A7F6CB80320E}" type="parTrans" cxnId="{E77CA965-657F-4C16-8F6D-0134388AFE98}">
      <dgm:prSet/>
      <dgm:spPr/>
      <dgm:t>
        <a:bodyPr/>
        <a:lstStyle/>
        <a:p>
          <a:endParaRPr lang="en-US" sz="2000">
            <a:solidFill>
              <a:schemeClr val="tx1"/>
            </a:solidFill>
          </a:endParaRPr>
        </a:p>
      </dgm:t>
    </dgm:pt>
    <dgm:pt modelId="{AB40AD36-36FD-4032-9A20-B37CD4822D44}" type="sibTrans" cxnId="{E77CA965-657F-4C16-8F6D-0134388AFE98}">
      <dgm:prSet custT="1"/>
      <dgm:spPr/>
      <dgm:t>
        <a:bodyPr/>
        <a:lstStyle/>
        <a:p>
          <a:endParaRPr lang="en-US" sz="600">
            <a:solidFill>
              <a:schemeClr val="tx1"/>
            </a:solidFill>
          </a:endParaRPr>
        </a:p>
      </dgm:t>
    </dgm:pt>
    <dgm:pt modelId="{29835DBF-D160-4C8D-991B-27F7BD7CEB2D}">
      <dgm:prSet phldrT="[Text]" custT="1"/>
      <dgm:spPr>
        <a:solidFill>
          <a:schemeClr val="bg2">
            <a:lumMod val="75000"/>
          </a:schemeClr>
        </a:solidFill>
      </dgm:spPr>
      <dgm:t>
        <a:bodyPr/>
        <a:lstStyle/>
        <a:p>
          <a:r>
            <a:rPr lang="en-US" sz="1600" dirty="0">
              <a:solidFill>
                <a:schemeClr val="tx1"/>
              </a:solidFill>
            </a:rPr>
            <a:t>Visualize results with Confusion Matrix</a:t>
          </a:r>
        </a:p>
      </dgm:t>
    </dgm:pt>
    <dgm:pt modelId="{008A9945-3BAD-4719-BD23-C99D110711A9}" type="parTrans" cxnId="{250D814A-214F-49F3-BC2F-B2B1DBA4AC0D}">
      <dgm:prSet/>
      <dgm:spPr/>
      <dgm:t>
        <a:bodyPr/>
        <a:lstStyle/>
        <a:p>
          <a:endParaRPr lang="en-US" sz="2000">
            <a:solidFill>
              <a:schemeClr val="tx1"/>
            </a:solidFill>
          </a:endParaRPr>
        </a:p>
      </dgm:t>
    </dgm:pt>
    <dgm:pt modelId="{0F24305F-FEC3-4BDD-BC37-8DAB76A2C90C}" type="sibTrans" cxnId="{250D814A-214F-49F3-BC2F-B2B1DBA4AC0D}">
      <dgm:prSet/>
      <dgm:spPr/>
      <dgm:t>
        <a:bodyPr/>
        <a:lstStyle/>
        <a:p>
          <a:endParaRPr lang="en-US" sz="2000">
            <a:solidFill>
              <a:schemeClr val="tx1"/>
            </a:solidFill>
          </a:endParaRPr>
        </a:p>
      </dgm:t>
    </dgm:pt>
    <dgm:pt modelId="{4EB9A261-2190-4FEF-B9A5-B6C9F0237411}" type="pres">
      <dgm:prSet presAssocID="{372D392A-913E-4AA2-BA51-66329110BA29}" presName="Name0" presStyleCnt="0">
        <dgm:presLayoutVars>
          <dgm:dir/>
          <dgm:resizeHandles val="exact"/>
        </dgm:presLayoutVars>
      </dgm:prSet>
      <dgm:spPr/>
    </dgm:pt>
    <dgm:pt modelId="{AA026B5A-F63F-49B1-9D92-6239392B1925}" type="pres">
      <dgm:prSet presAssocID="{AC52EEF9-0C30-4C3F-A84A-7EF6FC556CE1}" presName="node" presStyleLbl="node1" presStyleIdx="0" presStyleCnt="5">
        <dgm:presLayoutVars>
          <dgm:bulletEnabled val="1"/>
        </dgm:presLayoutVars>
      </dgm:prSet>
      <dgm:spPr/>
    </dgm:pt>
    <dgm:pt modelId="{8D9B642E-5336-4F0E-98D4-D46AB048F51D}" type="pres">
      <dgm:prSet presAssocID="{4895D10E-01E4-45C3-B73A-347D60D43815}" presName="sibTrans" presStyleLbl="sibTrans1D1" presStyleIdx="0" presStyleCnt="4"/>
      <dgm:spPr/>
    </dgm:pt>
    <dgm:pt modelId="{6A0C62BB-2161-43D1-A12E-7621B77F41CB}" type="pres">
      <dgm:prSet presAssocID="{4895D10E-01E4-45C3-B73A-347D60D43815}" presName="connectorText" presStyleLbl="sibTrans1D1" presStyleIdx="0" presStyleCnt="4"/>
      <dgm:spPr/>
    </dgm:pt>
    <dgm:pt modelId="{68B5808C-1EC6-47AF-B44C-F8C154B1E1D5}" type="pres">
      <dgm:prSet presAssocID="{52028B7B-AC0A-478A-BF65-9797214F3F0E}" presName="node" presStyleLbl="node1" presStyleIdx="1" presStyleCnt="5" custLinFactNeighborX="3388" custLinFactNeighborY="-73">
        <dgm:presLayoutVars>
          <dgm:bulletEnabled val="1"/>
        </dgm:presLayoutVars>
      </dgm:prSet>
      <dgm:spPr/>
    </dgm:pt>
    <dgm:pt modelId="{A86C00D7-2DE0-4BB2-9167-3736972147D8}" type="pres">
      <dgm:prSet presAssocID="{44B7F1BF-5DC5-4701-B7D2-518E745657E9}" presName="sibTrans" presStyleLbl="sibTrans1D1" presStyleIdx="1" presStyleCnt="4"/>
      <dgm:spPr/>
    </dgm:pt>
    <dgm:pt modelId="{2AA81731-F3D8-4EB2-8BD2-0DD7F3A7A661}" type="pres">
      <dgm:prSet presAssocID="{44B7F1BF-5DC5-4701-B7D2-518E745657E9}" presName="connectorText" presStyleLbl="sibTrans1D1" presStyleIdx="1" presStyleCnt="4"/>
      <dgm:spPr/>
    </dgm:pt>
    <dgm:pt modelId="{39936FCC-18D7-4E65-825B-F3F49184D9D8}" type="pres">
      <dgm:prSet presAssocID="{5D815CF4-2C6A-42F5-BF7E-52AB84FA40F6}" presName="node" presStyleLbl="node1" presStyleIdx="2" presStyleCnt="5" custLinFactNeighborX="-57" custLinFactNeighborY="-126">
        <dgm:presLayoutVars>
          <dgm:bulletEnabled val="1"/>
        </dgm:presLayoutVars>
      </dgm:prSet>
      <dgm:spPr/>
    </dgm:pt>
    <dgm:pt modelId="{5A06A025-346C-4BED-8D4A-319B98DA1139}" type="pres">
      <dgm:prSet presAssocID="{3B57A38A-FED7-476E-B0C2-A7F6CEF0EB96}" presName="sibTrans" presStyleLbl="sibTrans1D1" presStyleIdx="2" presStyleCnt="4"/>
      <dgm:spPr/>
    </dgm:pt>
    <dgm:pt modelId="{FC57A1D3-E103-47C0-AB85-B4EF895188F8}" type="pres">
      <dgm:prSet presAssocID="{3B57A38A-FED7-476E-B0C2-A7F6CEF0EB96}" presName="connectorText" presStyleLbl="sibTrans1D1" presStyleIdx="2" presStyleCnt="4"/>
      <dgm:spPr/>
    </dgm:pt>
    <dgm:pt modelId="{A5D4CB99-5B1B-418C-84C6-C321153341A6}" type="pres">
      <dgm:prSet presAssocID="{F3CD4936-7302-4F5D-BB70-55278F14D0B6}" presName="node" presStyleLbl="node1" presStyleIdx="3" presStyleCnt="5">
        <dgm:presLayoutVars>
          <dgm:bulletEnabled val="1"/>
        </dgm:presLayoutVars>
      </dgm:prSet>
      <dgm:spPr/>
    </dgm:pt>
    <dgm:pt modelId="{7AFEB0F4-6DB3-4BA6-BF6C-4E13378FD498}" type="pres">
      <dgm:prSet presAssocID="{AB40AD36-36FD-4032-9A20-B37CD4822D44}" presName="sibTrans" presStyleLbl="sibTrans1D1" presStyleIdx="3" presStyleCnt="4"/>
      <dgm:spPr/>
    </dgm:pt>
    <dgm:pt modelId="{48B9E1D0-F85A-46DC-AD51-9F1B95F26AF6}" type="pres">
      <dgm:prSet presAssocID="{AB40AD36-36FD-4032-9A20-B37CD4822D44}" presName="connectorText" presStyleLbl="sibTrans1D1" presStyleIdx="3" presStyleCnt="4"/>
      <dgm:spPr/>
    </dgm:pt>
    <dgm:pt modelId="{C68F6B8F-4B64-477C-B587-24E218D8D60A}" type="pres">
      <dgm:prSet presAssocID="{29835DBF-D160-4C8D-991B-27F7BD7CEB2D}" presName="node" presStyleLbl="node1" presStyleIdx="4" presStyleCnt="5">
        <dgm:presLayoutVars>
          <dgm:bulletEnabled val="1"/>
        </dgm:presLayoutVars>
      </dgm:prSet>
      <dgm:spPr/>
    </dgm:pt>
  </dgm:ptLst>
  <dgm:cxnLst>
    <dgm:cxn modelId="{D0506121-9412-4116-A5F3-887F4D298795}" type="presOf" srcId="{4895D10E-01E4-45C3-B73A-347D60D43815}" destId="{8D9B642E-5336-4F0E-98D4-D46AB048F51D}" srcOrd="0" destOrd="0" presId="urn:microsoft.com/office/officeart/2005/8/layout/bProcess3"/>
    <dgm:cxn modelId="{52706E32-8DBE-4E00-A3AF-378804538D03}" type="presOf" srcId="{4895D10E-01E4-45C3-B73A-347D60D43815}" destId="{6A0C62BB-2161-43D1-A12E-7621B77F41CB}" srcOrd="1" destOrd="0" presId="urn:microsoft.com/office/officeart/2005/8/layout/bProcess3"/>
    <dgm:cxn modelId="{7D7F0A3C-220C-46A1-A0DF-586732FD367E}" type="presOf" srcId="{29835DBF-D160-4C8D-991B-27F7BD7CEB2D}" destId="{C68F6B8F-4B64-477C-B587-24E218D8D60A}" srcOrd="0" destOrd="0" presId="urn:microsoft.com/office/officeart/2005/8/layout/bProcess3"/>
    <dgm:cxn modelId="{A3FEEA5E-D05B-4535-B3B0-5421C2DC245D}" type="presOf" srcId="{AC52EEF9-0C30-4C3F-A84A-7EF6FC556CE1}" destId="{AA026B5A-F63F-49B1-9D92-6239392B1925}" srcOrd="0" destOrd="0" presId="urn:microsoft.com/office/officeart/2005/8/layout/bProcess3"/>
    <dgm:cxn modelId="{A4B05060-71E0-4E85-AC74-7EE5CE726219}" type="presOf" srcId="{AB40AD36-36FD-4032-9A20-B37CD4822D44}" destId="{48B9E1D0-F85A-46DC-AD51-9F1B95F26AF6}" srcOrd="1" destOrd="0" presId="urn:microsoft.com/office/officeart/2005/8/layout/bProcess3"/>
    <dgm:cxn modelId="{E77CA965-657F-4C16-8F6D-0134388AFE98}" srcId="{372D392A-913E-4AA2-BA51-66329110BA29}" destId="{F3CD4936-7302-4F5D-BB70-55278F14D0B6}" srcOrd="3" destOrd="0" parTransId="{6A9BCE58-E4AA-4804-B917-A7F6CB80320E}" sibTransId="{AB40AD36-36FD-4032-9A20-B37CD4822D44}"/>
    <dgm:cxn modelId="{250D814A-214F-49F3-BC2F-B2B1DBA4AC0D}" srcId="{372D392A-913E-4AA2-BA51-66329110BA29}" destId="{29835DBF-D160-4C8D-991B-27F7BD7CEB2D}" srcOrd="4" destOrd="0" parTransId="{008A9945-3BAD-4719-BD23-C99D110711A9}" sibTransId="{0F24305F-FEC3-4BDD-BC37-8DAB76A2C90C}"/>
    <dgm:cxn modelId="{DE507771-0048-4A6B-BEE5-A0E1DE378AC1}" type="presOf" srcId="{3B57A38A-FED7-476E-B0C2-A7F6CEF0EB96}" destId="{5A06A025-346C-4BED-8D4A-319B98DA1139}" srcOrd="0" destOrd="0" presId="urn:microsoft.com/office/officeart/2005/8/layout/bProcess3"/>
    <dgm:cxn modelId="{7E603656-0234-4EF5-88EB-5458A3E013CC}" srcId="{372D392A-913E-4AA2-BA51-66329110BA29}" destId="{AC52EEF9-0C30-4C3F-A84A-7EF6FC556CE1}" srcOrd="0" destOrd="0" parTransId="{967EBD99-C766-4599-82F3-5DF679BADD7B}" sibTransId="{4895D10E-01E4-45C3-B73A-347D60D43815}"/>
    <dgm:cxn modelId="{31CF5F76-6F79-48B3-8C08-036E1BD66E11}" type="presOf" srcId="{AB40AD36-36FD-4032-9A20-B37CD4822D44}" destId="{7AFEB0F4-6DB3-4BA6-BF6C-4E13378FD498}" srcOrd="0" destOrd="0" presId="urn:microsoft.com/office/officeart/2005/8/layout/bProcess3"/>
    <dgm:cxn modelId="{BDA52D7F-66EF-4914-B737-34CBCA03D668}" type="presOf" srcId="{44B7F1BF-5DC5-4701-B7D2-518E745657E9}" destId="{2AA81731-F3D8-4EB2-8BD2-0DD7F3A7A661}" srcOrd="1" destOrd="0" presId="urn:microsoft.com/office/officeart/2005/8/layout/bProcess3"/>
    <dgm:cxn modelId="{BEC24E91-4973-4D76-8E77-DF7446A634E7}" srcId="{372D392A-913E-4AA2-BA51-66329110BA29}" destId="{5D815CF4-2C6A-42F5-BF7E-52AB84FA40F6}" srcOrd="2" destOrd="0" parTransId="{0A30F9A8-F6AC-4BED-8463-61331E4974B2}" sibTransId="{3B57A38A-FED7-476E-B0C2-A7F6CEF0EB96}"/>
    <dgm:cxn modelId="{167FB2B5-7726-4FD8-97C2-60CB83CAEAC3}" type="presOf" srcId="{52028B7B-AC0A-478A-BF65-9797214F3F0E}" destId="{68B5808C-1EC6-47AF-B44C-F8C154B1E1D5}" srcOrd="0" destOrd="0" presId="urn:microsoft.com/office/officeart/2005/8/layout/bProcess3"/>
    <dgm:cxn modelId="{FB6DC6BC-6B49-418C-A2E6-A7967181F241}" srcId="{372D392A-913E-4AA2-BA51-66329110BA29}" destId="{52028B7B-AC0A-478A-BF65-9797214F3F0E}" srcOrd="1" destOrd="0" parTransId="{77D0AB9C-B1C5-47C5-8F83-97CD97EF0DDC}" sibTransId="{44B7F1BF-5DC5-4701-B7D2-518E745657E9}"/>
    <dgm:cxn modelId="{600C4FD7-DAC1-40A4-AD27-D7B79EA75BF5}" type="presOf" srcId="{44B7F1BF-5DC5-4701-B7D2-518E745657E9}" destId="{A86C00D7-2DE0-4BB2-9167-3736972147D8}" srcOrd="0" destOrd="0" presId="urn:microsoft.com/office/officeart/2005/8/layout/bProcess3"/>
    <dgm:cxn modelId="{6EFA94DC-3F2F-49C8-8879-2DC1A8F7A9B8}" type="presOf" srcId="{3B57A38A-FED7-476E-B0C2-A7F6CEF0EB96}" destId="{FC57A1D3-E103-47C0-AB85-B4EF895188F8}" srcOrd="1" destOrd="0" presId="urn:microsoft.com/office/officeart/2005/8/layout/bProcess3"/>
    <dgm:cxn modelId="{2A3334E4-1386-4AA4-BDFF-C8B5976BB98C}" type="presOf" srcId="{5D815CF4-2C6A-42F5-BF7E-52AB84FA40F6}" destId="{39936FCC-18D7-4E65-825B-F3F49184D9D8}" srcOrd="0" destOrd="0" presId="urn:microsoft.com/office/officeart/2005/8/layout/bProcess3"/>
    <dgm:cxn modelId="{B0EBA5EA-9F2E-4DFB-A816-A93EF6468936}" type="presOf" srcId="{372D392A-913E-4AA2-BA51-66329110BA29}" destId="{4EB9A261-2190-4FEF-B9A5-B6C9F0237411}" srcOrd="0" destOrd="0" presId="urn:microsoft.com/office/officeart/2005/8/layout/bProcess3"/>
    <dgm:cxn modelId="{9C8E4BFD-A302-4FCF-AF00-E71EA12ADD5F}" type="presOf" srcId="{F3CD4936-7302-4F5D-BB70-55278F14D0B6}" destId="{A5D4CB99-5B1B-418C-84C6-C321153341A6}" srcOrd="0" destOrd="0" presId="urn:microsoft.com/office/officeart/2005/8/layout/bProcess3"/>
    <dgm:cxn modelId="{CF601CBA-0C4A-4C7C-880B-98CEB0AB15D6}" type="presParOf" srcId="{4EB9A261-2190-4FEF-B9A5-B6C9F0237411}" destId="{AA026B5A-F63F-49B1-9D92-6239392B1925}" srcOrd="0" destOrd="0" presId="urn:microsoft.com/office/officeart/2005/8/layout/bProcess3"/>
    <dgm:cxn modelId="{F1EB493C-B912-4F58-8A7F-5C8E1E9EA8D2}" type="presParOf" srcId="{4EB9A261-2190-4FEF-B9A5-B6C9F0237411}" destId="{8D9B642E-5336-4F0E-98D4-D46AB048F51D}" srcOrd="1" destOrd="0" presId="urn:microsoft.com/office/officeart/2005/8/layout/bProcess3"/>
    <dgm:cxn modelId="{76F9B4A0-8582-441D-9B2D-C2F4720A4D7E}" type="presParOf" srcId="{8D9B642E-5336-4F0E-98D4-D46AB048F51D}" destId="{6A0C62BB-2161-43D1-A12E-7621B77F41CB}" srcOrd="0" destOrd="0" presId="urn:microsoft.com/office/officeart/2005/8/layout/bProcess3"/>
    <dgm:cxn modelId="{F55F049A-A6AF-49A4-8046-E9A945EB69F0}" type="presParOf" srcId="{4EB9A261-2190-4FEF-B9A5-B6C9F0237411}" destId="{68B5808C-1EC6-47AF-B44C-F8C154B1E1D5}" srcOrd="2" destOrd="0" presId="urn:microsoft.com/office/officeart/2005/8/layout/bProcess3"/>
    <dgm:cxn modelId="{100958B2-AC53-4A8F-A10F-2DF992E7CDEB}" type="presParOf" srcId="{4EB9A261-2190-4FEF-B9A5-B6C9F0237411}" destId="{A86C00D7-2DE0-4BB2-9167-3736972147D8}" srcOrd="3" destOrd="0" presId="urn:microsoft.com/office/officeart/2005/8/layout/bProcess3"/>
    <dgm:cxn modelId="{32BD712C-D37B-42C4-BEA3-520543C6CCEA}" type="presParOf" srcId="{A86C00D7-2DE0-4BB2-9167-3736972147D8}" destId="{2AA81731-F3D8-4EB2-8BD2-0DD7F3A7A661}" srcOrd="0" destOrd="0" presId="urn:microsoft.com/office/officeart/2005/8/layout/bProcess3"/>
    <dgm:cxn modelId="{C75F996F-E6F7-431A-B71A-43D953CE9ED9}" type="presParOf" srcId="{4EB9A261-2190-4FEF-B9A5-B6C9F0237411}" destId="{39936FCC-18D7-4E65-825B-F3F49184D9D8}" srcOrd="4" destOrd="0" presId="urn:microsoft.com/office/officeart/2005/8/layout/bProcess3"/>
    <dgm:cxn modelId="{62154A87-C001-4FF2-A762-959CE4842B6E}" type="presParOf" srcId="{4EB9A261-2190-4FEF-B9A5-B6C9F0237411}" destId="{5A06A025-346C-4BED-8D4A-319B98DA1139}" srcOrd="5" destOrd="0" presId="urn:microsoft.com/office/officeart/2005/8/layout/bProcess3"/>
    <dgm:cxn modelId="{7D940431-9BAB-4282-A723-43E155CB0E43}" type="presParOf" srcId="{5A06A025-346C-4BED-8D4A-319B98DA1139}" destId="{FC57A1D3-E103-47C0-AB85-B4EF895188F8}" srcOrd="0" destOrd="0" presId="urn:microsoft.com/office/officeart/2005/8/layout/bProcess3"/>
    <dgm:cxn modelId="{4FB766C5-1164-43E9-A1BD-ED8A00E739BD}" type="presParOf" srcId="{4EB9A261-2190-4FEF-B9A5-B6C9F0237411}" destId="{A5D4CB99-5B1B-418C-84C6-C321153341A6}" srcOrd="6" destOrd="0" presId="urn:microsoft.com/office/officeart/2005/8/layout/bProcess3"/>
    <dgm:cxn modelId="{E9F43A0F-DADB-474E-834B-B75DFEFB1290}" type="presParOf" srcId="{4EB9A261-2190-4FEF-B9A5-B6C9F0237411}" destId="{7AFEB0F4-6DB3-4BA6-BF6C-4E13378FD498}" srcOrd="7" destOrd="0" presId="urn:microsoft.com/office/officeart/2005/8/layout/bProcess3"/>
    <dgm:cxn modelId="{FFE8E869-3D05-4007-A53F-2AB949E584AC}" type="presParOf" srcId="{7AFEB0F4-6DB3-4BA6-BF6C-4E13378FD498}" destId="{48B9E1D0-F85A-46DC-AD51-9F1B95F26AF6}" srcOrd="0" destOrd="0" presId="urn:microsoft.com/office/officeart/2005/8/layout/bProcess3"/>
    <dgm:cxn modelId="{0E184C4C-893F-4036-B925-B317238CC9C2}" type="presParOf" srcId="{4EB9A261-2190-4FEF-B9A5-B6C9F0237411}" destId="{C68F6B8F-4B64-477C-B587-24E218D8D60A}"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B642E-5336-4F0E-98D4-D46AB048F51D}">
      <dsp:nvSpPr>
        <dsp:cNvPr id="0" name=""/>
        <dsp:cNvSpPr/>
      </dsp:nvSpPr>
      <dsp:spPr>
        <a:xfrm>
          <a:off x="2641291" y="571869"/>
          <a:ext cx="512631" cy="91440"/>
        </a:xfrm>
        <a:custGeom>
          <a:avLst/>
          <a:gdLst/>
          <a:ahLst/>
          <a:cxnLst/>
          <a:rect l="0" t="0" r="0" b="0"/>
          <a:pathLst>
            <a:path>
              <a:moveTo>
                <a:pt x="0" y="46617"/>
              </a:moveTo>
              <a:lnTo>
                <a:pt x="273415" y="46617"/>
              </a:lnTo>
              <a:lnTo>
                <a:pt x="273415" y="45720"/>
              </a:lnTo>
              <a:lnTo>
                <a:pt x="512631"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884026" y="615221"/>
        <a:ext cx="27161" cy="4734"/>
      </dsp:txXfrm>
    </dsp:sp>
    <dsp:sp modelId="{AA026B5A-F63F-49B1-9D92-6239392B1925}">
      <dsp:nvSpPr>
        <dsp:cNvPr id="0" name=""/>
        <dsp:cNvSpPr/>
      </dsp:nvSpPr>
      <dsp:spPr>
        <a:xfrm>
          <a:off x="584460" y="897"/>
          <a:ext cx="2058631" cy="1235178"/>
        </a:xfrm>
        <a:prstGeom prst="rect">
          <a:avLst/>
        </a:prstGeom>
        <a:solidFill>
          <a:schemeClr val="bg2">
            <a:lumMod val="75000"/>
          </a:schemeClr>
        </a:solidFill>
        <a:ln w="12700" cap="flat" cmpd="sng" algn="ctr">
          <a:solidFill>
            <a:schemeClr val="bg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Fit and transform features</a:t>
          </a:r>
        </a:p>
      </dsp:txBody>
      <dsp:txXfrm>
        <a:off x="584460" y="897"/>
        <a:ext cx="2058631" cy="1235178"/>
      </dsp:txXfrm>
    </dsp:sp>
    <dsp:sp modelId="{A86C00D7-2DE0-4BB2-9167-3736972147D8}">
      <dsp:nvSpPr>
        <dsp:cNvPr id="0" name=""/>
        <dsp:cNvSpPr/>
      </dsp:nvSpPr>
      <dsp:spPr>
        <a:xfrm>
          <a:off x="1612602" y="1233378"/>
          <a:ext cx="2603036" cy="442225"/>
        </a:xfrm>
        <a:custGeom>
          <a:avLst/>
          <a:gdLst/>
          <a:ahLst/>
          <a:cxnLst/>
          <a:rect l="0" t="0" r="0" b="0"/>
          <a:pathLst>
            <a:path>
              <a:moveTo>
                <a:pt x="2603036" y="0"/>
              </a:moveTo>
              <a:lnTo>
                <a:pt x="2603036" y="238212"/>
              </a:lnTo>
              <a:lnTo>
                <a:pt x="0" y="238212"/>
              </a:lnTo>
              <a:lnTo>
                <a:pt x="0" y="44222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847979" y="1452124"/>
        <a:ext cx="132281" cy="4734"/>
      </dsp:txXfrm>
    </dsp:sp>
    <dsp:sp modelId="{68B5808C-1EC6-47AF-B44C-F8C154B1E1D5}">
      <dsp:nvSpPr>
        <dsp:cNvPr id="0" name=""/>
        <dsp:cNvSpPr/>
      </dsp:nvSpPr>
      <dsp:spPr>
        <a:xfrm>
          <a:off x="3186323" y="0"/>
          <a:ext cx="2058631" cy="1235178"/>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Original dataset was split to 80%:20% train-test subsets</a:t>
          </a:r>
        </a:p>
      </dsp:txBody>
      <dsp:txXfrm>
        <a:off x="3186323" y="0"/>
        <a:ext cx="2058631" cy="1235178"/>
      </dsp:txXfrm>
    </dsp:sp>
    <dsp:sp modelId="{5A06A025-346C-4BED-8D4A-319B98DA1139}">
      <dsp:nvSpPr>
        <dsp:cNvPr id="0" name=""/>
        <dsp:cNvSpPr/>
      </dsp:nvSpPr>
      <dsp:spPr>
        <a:xfrm>
          <a:off x="2640117" y="2279874"/>
          <a:ext cx="444058" cy="91440"/>
        </a:xfrm>
        <a:custGeom>
          <a:avLst/>
          <a:gdLst/>
          <a:ahLst/>
          <a:cxnLst/>
          <a:rect l="0" t="0" r="0" b="0"/>
          <a:pathLst>
            <a:path>
              <a:moveTo>
                <a:pt x="0" y="45720"/>
              </a:moveTo>
              <a:lnTo>
                <a:pt x="239129" y="45720"/>
              </a:lnTo>
              <a:lnTo>
                <a:pt x="239129" y="47276"/>
              </a:lnTo>
              <a:lnTo>
                <a:pt x="444058" y="4727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850280" y="2323226"/>
        <a:ext cx="23733" cy="4734"/>
      </dsp:txXfrm>
    </dsp:sp>
    <dsp:sp modelId="{39936FCC-18D7-4E65-825B-F3F49184D9D8}">
      <dsp:nvSpPr>
        <dsp:cNvPr id="0" name=""/>
        <dsp:cNvSpPr/>
      </dsp:nvSpPr>
      <dsp:spPr>
        <a:xfrm>
          <a:off x="583286" y="1708004"/>
          <a:ext cx="2058631" cy="1235178"/>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Find optimal parameters for the models</a:t>
          </a:r>
        </a:p>
      </dsp:txBody>
      <dsp:txXfrm>
        <a:off x="583286" y="1708004"/>
        <a:ext cx="2058631" cy="1235178"/>
      </dsp:txXfrm>
    </dsp:sp>
    <dsp:sp modelId="{7AFEB0F4-6DB3-4BA6-BF6C-4E13378FD498}">
      <dsp:nvSpPr>
        <dsp:cNvPr id="0" name=""/>
        <dsp:cNvSpPr/>
      </dsp:nvSpPr>
      <dsp:spPr>
        <a:xfrm>
          <a:off x="1613775" y="2942939"/>
          <a:ext cx="2532116" cy="442885"/>
        </a:xfrm>
        <a:custGeom>
          <a:avLst/>
          <a:gdLst/>
          <a:ahLst/>
          <a:cxnLst/>
          <a:rect l="0" t="0" r="0" b="0"/>
          <a:pathLst>
            <a:path>
              <a:moveTo>
                <a:pt x="2532116" y="0"/>
              </a:moveTo>
              <a:lnTo>
                <a:pt x="2532116" y="238542"/>
              </a:lnTo>
              <a:lnTo>
                <a:pt x="0" y="238542"/>
              </a:lnTo>
              <a:lnTo>
                <a:pt x="0" y="442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815433" y="3162015"/>
        <a:ext cx="128800" cy="4734"/>
      </dsp:txXfrm>
    </dsp:sp>
    <dsp:sp modelId="{A5D4CB99-5B1B-418C-84C6-C321153341A6}">
      <dsp:nvSpPr>
        <dsp:cNvPr id="0" name=""/>
        <dsp:cNvSpPr/>
      </dsp:nvSpPr>
      <dsp:spPr>
        <a:xfrm>
          <a:off x="3116576" y="1709561"/>
          <a:ext cx="2058631" cy="1235178"/>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Try models on test dataset</a:t>
          </a:r>
        </a:p>
      </dsp:txBody>
      <dsp:txXfrm>
        <a:off x="3116576" y="1709561"/>
        <a:ext cx="2058631" cy="1235178"/>
      </dsp:txXfrm>
    </dsp:sp>
    <dsp:sp modelId="{C68F6B8F-4B64-477C-B587-24E218D8D60A}">
      <dsp:nvSpPr>
        <dsp:cNvPr id="0" name=""/>
        <dsp:cNvSpPr/>
      </dsp:nvSpPr>
      <dsp:spPr>
        <a:xfrm>
          <a:off x="584460" y="3418225"/>
          <a:ext cx="2058631" cy="1235178"/>
        </a:xfrm>
        <a:prstGeom prst="rect">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Visualize results with Confusion Matrix</a:t>
          </a:r>
        </a:p>
      </dsp:txBody>
      <dsp:txXfrm>
        <a:off x="584460" y="3418225"/>
        <a:ext cx="2058631" cy="123517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labs-jupyter-spacex-Data%20wrangl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jupyter-labs-eda-dataviz%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jupyter-labs-eda-sql(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labs%20spacex%20project%20-%20dashboard%20-%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okontchaev/Applied-Data-Science-Capstone-Project/blob/main/SpaceX_Machine%20Learning%20Prediction_Part_5%20(1).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okontchaev/Applied-Data-Science-Capstone-Project/blob/main/jupyter-labs-eda-sql(1).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kontchaev/Applied-Data-Science-Capstone-Project/blob/c273fa6720a0cf16ee206d6274d85edb14eb2acb/jupyter-labs-spacex-data-collection-api%20(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kontchaev/Applied-Data-Science-Capstone-Project/blob/main/jupyter-labs-webscraping%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Oleg </a:t>
            </a:r>
            <a:r>
              <a:rPr lang="en-US" dirty="0" err="1">
                <a:solidFill>
                  <a:schemeClr val="bg2"/>
                </a:solidFill>
                <a:latin typeface="Abadi"/>
                <a:ea typeface="SF Pro" pitchFamily="2" charset="0"/>
                <a:cs typeface="SF Pro" pitchFamily="2" charset="0"/>
              </a:rPr>
              <a:t>Kontchaev</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May 2,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4"/>
            <a:ext cx="4821492" cy="4879976"/>
          </a:xfrm>
          <a:prstGeom prst="rect">
            <a:avLst/>
          </a:prstGeom>
        </p:spPr>
        <p:txBody>
          <a:bodyPr/>
          <a:lstStyle/>
          <a:p>
            <a:pPr algn="l"/>
            <a:r>
              <a:rPr lang="en-US" sz="2200" b="0" i="0" u="none" strike="noStrike" baseline="0" dirty="0">
                <a:latin typeface="Abadi" panose="020B0604020104020204" pitchFamily="34" charset="0"/>
              </a:rPr>
              <a:t>Performed Exploratory Data Analysis, determined the training labels, </a:t>
            </a:r>
            <a:r>
              <a:rPr lang="en-US" sz="2200" dirty="0">
                <a:latin typeface="Abadi" panose="020B0604020104020204" pitchFamily="34" charset="0"/>
              </a:rPr>
              <a:t>s</a:t>
            </a:r>
            <a:r>
              <a:rPr lang="en-US" sz="2200" b="0" i="0" u="none" strike="noStrike" baseline="0" dirty="0">
                <a:latin typeface="Abadi" panose="020B0604020104020204" pitchFamily="34" charset="0"/>
              </a:rPr>
              <a:t>ummarized the number of launches at each site, and occurrence of each orbit, then created landing outcome labels from outcome column</a:t>
            </a:r>
          </a:p>
          <a:p>
            <a:r>
              <a:rPr lang="en-US" sz="2200" dirty="0">
                <a:solidFill>
                  <a:schemeClr val="accent3">
                    <a:lumMod val="25000"/>
                  </a:schemeClr>
                </a:solidFill>
                <a:latin typeface="Abadi" panose="020B0604020104020204" pitchFamily="34" charset="0"/>
              </a:rPr>
              <a:t>Data Wrangling flowchart is to the right</a:t>
            </a:r>
          </a:p>
          <a:p>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https://github.com/okontchaev/Applied-Data-Science-Capstone-Project/blob/main/labs-jupyter-spacex-Data%20wrangling%20(1).ipynb</a:t>
            </a:r>
            <a:endParaRPr lang="en-US" sz="22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descr="Timeline&#10;&#10;Description automatically generated">
            <a:extLst>
              <a:ext uri="{FF2B5EF4-FFF2-40B4-BE49-F238E27FC236}">
                <a16:creationId xmlns:a16="http://schemas.microsoft.com/office/drawing/2014/main" id="{61E78802-3404-BDB7-7370-CC8C73D0BF26}"/>
              </a:ext>
            </a:extLst>
          </p:cNvPr>
          <p:cNvPicPr>
            <a:picLocks noGrp="1" noChangeAspect="1"/>
          </p:cNvPicPr>
          <p:nvPr/>
        </p:nvPicPr>
        <p:blipFill>
          <a:blip r:embed="rId4"/>
          <a:stretch>
            <a:fillRect/>
          </a:stretch>
        </p:blipFill>
        <p:spPr>
          <a:xfrm>
            <a:off x="6600498" y="1825624"/>
            <a:ext cx="3988727" cy="411942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gn="l"/>
            <a:r>
              <a:rPr lang="en-US" sz="2200" dirty="0">
                <a:solidFill>
                  <a:srgbClr val="000000"/>
                </a:solidFill>
                <a:latin typeface="Abadi" panose="020B0604020104020204" pitchFamily="34" charset="0"/>
              </a:rPr>
              <a:t>Graphs being drawn:</a:t>
            </a:r>
            <a:endParaRPr lang="en-US" sz="2200" b="0" i="0" u="none" strike="noStrike" baseline="0" dirty="0">
              <a:solidFill>
                <a:srgbClr val="000000"/>
              </a:solidFill>
              <a:latin typeface="Abadi" panose="020B0604020104020204" pitchFamily="34" charset="0"/>
            </a:endParaRPr>
          </a:p>
          <a:p>
            <a:pPr marL="0" indent="0">
              <a:buNone/>
            </a:pPr>
            <a:r>
              <a:rPr lang="en-US" sz="2200" b="0" i="0" u="none" strike="noStrike" baseline="0" dirty="0">
                <a:latin typeface="Abadi" panose="020B0604020104020204" pitchFamily="34" charset="0"/>
              </a:rPr>
              <a:t>Scatter Graphs: Flight Number VS. Payload Mass, Flight Number VS. Launch Site, Payload VS. Launch Site, Orbit VS. Flight Number, Payload VS. Orbit Type, Orbit VS. Payload Mass</a:t>
            </a:r>
          </a:p>
          <a:p>
            <a:pPr marL="0" indent="0">
              <a:buNone/>
            </a:pPr>
            <a:r>
              <a:rPr lang="en-US" sz="2200" b="0" i="0" u="none" strike="noStrike" baseline="0" dirty="0">
                <a:latin typeface="Abadi" panose="020B0604020104020204" pitchFamily="34" charset="0"/>
              </a:rPr>
              <a:t>Bar Graph: Mean vs. Orbit</a:t>
            </a:r>
            <a:endParaRPr lang="en-US" sz="2200" b="0" i="0" u="none" strike="noStrike" baseline="0" dirty="0">
              <a:solidFill>
                <a:srgbClr val="000000"/>
              </a:solidFill>
              <a:latin typeface="Abadi" panose="020B0604020104020204" pitchFamily="34" charset="0"/>
            </a:endParaRPr>
          </a:p>
          <a:p>
            <a:pPr marL="0" indent="0">
              <a:buNone/>
            </a:pPr>
            <a:r>
              <a:rPr lang="en-US" sz="2200" b="0" i="0" u="none" strike="noStrike" baseline="0" dirty="0">
                <a:latin typeface="Abadi" panose="020B0604020104020204" pitchFamily="34" charset="0"/>
              </a:rPr>
              <a:t>Line Graph: Success Rate vs. Year</a:t>
            </a:r>
          </a:p>
          <a:p>
            <a:endParaRPr lang="en-US" sz="1800" dirty="0">
              <a:solidFill>
                <a:srgbClr val="FFFFFF"/>
              </a:solidFill>
              <a:latin typeface="Segoe UI" panose="020B0502040204020203" pitchFamily="34" charset="0"/>
            </a:endParaRPr>
          </a:p>
          <a:p>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https://github.com/okontchaev/Applied-Data-Science-Capstone-Project/blob/main/jupyter-labs-eda-dataviz%20(1).ipynb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4303"/>
            <a:ext cx="9745589" cy="48336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results </a:t>
            </a:r>
            <a:endParaRPr lang="en-US" sz="1800" b="0" i="0" u="none" strike="noStrike" baseline="0" dirty="0">
              <a:solidFill>
                <a:srgbClr val="000000"/>
              </a:solidFill>
              <a:latin typeface="Arial" panose="020B0604020202020204" pitchFamily="34" charset="0"/>
            </a:endParaRPr>
          </a:p>
          <a:p>
            <a:r>
              <a:rPr lang="en-US" sz="1400" b="0" i="0" u="none" strike="noStrike" baseline="0" dirty="0">
                <a:solidFill>
                  <a:srgbClr val="292929"/>
                </a:solidFill>
                <a:latin typeface="Abadi" panose="020B0604020104020204" pitchFamily="34" charset="0"/>
              </a:rPr>
              <a:t>Displaying unique launch sites in the space mission</a:t>
            </a:r>
          </a:p>
          <a:p>
            <a:r>
              <a:rPr lang="en-US" sz="1400" b="0" i="0" u="none" strike="noStrike" baseline="0" dirty="0">
                <a:solidFill>
                  <a:srgbClr val="292929"/>
                </a:solidFill>
                <a:latin typeface="Abadi" panose="020B0604020104020204" pitchFamily="34" charset="0"/>
              </a:rPr>
              <a:t>Displaying initial 5 records in the data where the launch sites begin with string ‘CCA’</a:t>
            </a:r>
          </a:p>
          <a:p>
            <a:r>
              <a:rPr lang="en-US" sz="1400" b="0" i="0" u="none" strike="noStrike" baseline="0" dirty="0">
                <a:solidFill>
                  <a:srgbClr val="292929"/>
                </a:solidFill>
                <a:latin typeface="Abadi" panose="020B0604020104020204" pitchFamily="34" charset="0"/>
              </a:rPr>
              <a:t>Calculating total booster payload launched by NASA (CRS) </a:t>
            </a:r>
          </a:p>
          <a:p>
            <a:r>
              <a:rPr lang="en-US" sz="1400" b="0" i="0" u="none" strike="noStrike" baseline="0" dirty="0">
                <a:solidFill>
                  <a:srgbClr val="292929"/>
                </a:solidFill>
                <a:latin typeface="Abadi" panose="020B0604020104020204" pitchFamily="34" charset="0"/>
              </a:rPr>
              <a:t>Showing the average payload mass carried by booster F9 v1.1</a:t>
            </a:r>
          </a:p>
          <a:p>
            <a:r>
              <a:rPr lang="en-US" sz="1400" b="0" i="0" u="none" strike="noStrike" baseline="0" dirty="0">
                <a:solidFill>
                  <a:srgbClr val="292929"/>
                </a:solidFill>
                <a:latin typeface="Abadi" panose="020B0604020104020204" pitchFamily="34" charset="0"/>
              </a:rPr>
              <a:t>Finding the date of the first successful ground pad landing outcome</a:t>
            </a:r>
          </a:p>
          <a:p>
            <a:r>
              <a:rPr lang="en-US" sz="1400" b="0" i="0" u="none" strike="noStrike" baseline="0" dirty="0">
                <a:solidFill>
                  <a:srgbClr val="292929"/>
                </a:solidFill>
                <a:latin typeface="Abadi" panose="020B0604020104020204" pitchFamily="34" charset="0"/>
              </a:rPr>
              <a:t>Listing booster names with payload between 4000 –6000 kg and landing outcome a success in drone ships</a:t>
            </a:r>
          </a:p>
          <a:p>
            <a:r>
              <a:rPr lang="en-US" sz="1400" b="0" i="0" u="none" strike="noStrike" baseline="0" dirty="0">
                <a:solidFill>
                  <a:srgbClr val="292929"/>
                </a:solidFill>
                <a:latin typeface="Abadi" panose="020B0604020104020204" pitchFamily="34" charset="0"/>
              </a:rPr>
              <a:t>Displaying total number of successful and failed rocket launch outcomes</a:t>
            </a:r>
          </a:p>
          <a:p>
            <a:r>
              <a:rPr lang="en-US" sz="1400" b="0" i="0" u="none" strike="noStrike" baseline="0" dirty="0">
                <a:solidFill>
                  <a:srgbClr val="292929"/>
                </a:solidFill>
                <a:latin typeface="Abadi" panose="020B0604020104020204" pitchFamily="34" charset="0"/>
              </a:rPr>
              <a:t>Listing booster names that carried highest payload mass</a:t>
            </a:r>
          </a:p>
          <a:p>
            <a:r>
              <a:rPr lang="en-US" sz="1400" b="0" i="0" u="none" strike="noStrike" baseline="0" dirty="0">
                <a:solidFill>
                  <a:srgbClr val="292929"/>
                </a:solidFill>
                <a:latin typeface="Abadi" panose="020B0604020104020204" pitchFamily="34" charset="0"/>
              </a:rPr>
              <a:t>Displaying launch site names and booster versions that produced fail drone ship landing outcomes in 2015</a:t>
            </a:r>
          </a:p>
          <a:p>
            <a:r>
              <a:rPr lang="en-US" sz="1400" b="0" i="0" u="none" strike="noStrike" baseline="0" dirty="0">
                <a:solidFill>
                  <a:srgbClr val="292929"/>
                </a:solidFill>
                <a:latin typeface="Abadi" panose="020B0604020104020204" pitchFamily="34" charset="0"/>
              </a:rPr>
              <a:t>Listing count of each landing outcome (e.g., Failure (drone ship)) in descending order between dates 4/6/2010 and 20/3/2017</a:t>
            </a:r>
          </a:p>
          <a:p>
            <a:pPr>
              <a:lnSpc>
                <a:spcPct val="100000"/>
              </a:lnSpc>
              <a:spcBef>
                <a:spcPts val="1400"/>
              </a:spcBef>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https://github.com/okontchaev/Applied-Data-Science-Capstone-Project/blob/main/jupyter-labs-eda-sql(1).ipynb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created and added to a folium map</a:t>
            </a:r>
          </a:p>
          <a:p>
            <a:pPr marL="457200" lvl="1" indent="0">
              <a:buNone/>
            </a:pPr>
            <a:r>
              <a:rPr lang="en-US" sz="2400" dirty="0" err="1">
                <a:latin typeface="Abadi" panose="020B0604020104020204" pitchFamily="34" charset="0"/>
                <a:ea typeface="+mn-lt"/>
                <a:cs typeface="+mn-lt"/>
              </a:rPr>
              <a:t>site_map.add_child</a:t>
            </a:r>
            <a:r>
              <a:rPr lang="en-US" sz="2400" dirty="0">
                <a:latin typeface="Abadi" panose="020B0604020104020204" pitchFamily="34" charset="0"/>
                <a:ea typeface="+mn-lt"/>
                <a:cs typeface="+mn-lt"/>
              </a:rPr>
              <a:t>(circle) was used to add circles</a:t>
            </a:r>
            <a:endParaRPr lang="en-US" sz="2400" dirty="0">
              <a:solidFill>
                <a:schemeClr val="accent3">
                  <a:lumMod val="25000"/>
                </a:schemeClr>
              </a:solidFill>
              <a:latin typeface="Abadi" panose="020B0604020104020204" pitchFamily="34" charset="0"/>
            </a:endParaRPr>
          </a:p>
          <a:p>
            <a:pPr marL="457200" lvl="1" indent="0">
              <a:buNone/>
            </a:pPr>
            <a:r>
              <a:rPr lang="en-US" sz="2400" dirty="0" err="1">
                <a:latin typeface="Abadi" panose="020B0604020104020204" pitchFamily="34" charset="0"/>
                <a:ea typeface="+mn-lt"/>
                <a:cs typeface="+mn-lt"/>
              </a:rPr>
              <a:t>site_map.add_child</a:t>
            </a:r>
            <a:r>
              <a:rPr lang="en-US" sz="2400" dirty="0">
                <a:latin typeface="Abadi" panose="020B0604020104020204" pitchFamily="34" charset="0"/>
                <a:ea typeface="+mn-lt"/>
                <a:cs typeface="+mn-lt"/>
              </a:rPr>
              <a:t>(marker) was used to add markers</a:t>
            </a:r>
            <a:endParaRPr lang="en-US" sz="2000" dirty="0">
              <a:latin typeface="Abadi" panose="020B0604020104020204" pitchFamily="34" charset="0"/>
            </a:endParaRPr>
          </a:p>
          <a:p>
            <a:pPr marL="457200" lvl="1" indent="0">
              <a:buNone/>
            </a:pPr>
            <a:r>
              <a:rPr lang="en-US" sz="2400" dirty="0" err="1">
                <a:latin typeface="Abadi" panose="020B0604020104020204" pitchFamily="34" charset="0"/>
                <a:ea typeface="+mn-lt"/>
                <a:cs typeface="+mn-lt"/>
              </a:rPr>
              <a:t>site_map.add_child</a:t>
            </a:r>
            <a:r>
              <a:rPr lang="en-US" sz="2400" dirty="0">
                <a:latin typeface="Abadi" panose="020B0604020104020204" pitchFamily="34" charset="0"/>
                <a:ea typeface="+mn-lt"/>
                <a:cs typeface="+mn-lt"/>
              </a:rPr>
              <a:t>(lines) was used to add lines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Those objects were added to pinpoint locations of launch sites, calculate distances, </a:t>
            </a:r>
            <a:r>
              <a:rPr lang="en-US" sz="2200" b="0" i="0" u="none" strike="noStrike" baseline="0" dirty="0">
                <a:solidFill>
                  <a:srgbClr val="292929"/>
                </a:solidFill>
                <a:latin typeface="Abadi" panose="020B0604020104020204" pitchFamily="34" charset="0"/>
              </a:rPr>
              <a:t>mark the </a:t>
            </a:r>
            <a:r>
              <a:rPr lang="en-US" sz="2200" dirty="0">
                <a:solidFill>
                  <a:srgbClr val="292929"/>
                </a:solidFill>
                <a:latin typeface="Abadi" panose="020B0604020104020204" pitchFamily="34" charset="0"/>
              </a:rPr>
              <a:t>outcome </a:t>
            </a:r>
            <a:r>
              <a:rPr lang="en-US" sz="2200" b="0" i="0" u="none" strike="noStrike" baseline="0" dirty="0">
                <a:solidFill>
                  <a:srgbClr val="292929"/>
                </a:solidFill>
                <a:latin typeface="Abadi" panose="020B0604020104020204" pitchFamily="34" charset="0"/>
              </a:rPr>
              <a:t>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https://github.com/okontchaev/Applied-Data-Science-Capstone-Project/blob/main/lab_jupyter_launch_site_location%20(1).ipynb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and interactions added to a dashboard:</a:t>
            </a:r>
            <a:endParaRPr lang="en-US" sz="1800" b="0" i="0" u="none" strike="noStrike" baseline="0" dirty="0">
              <a:solidFill>
                <a:srgbClr val="000000"/>
              </a:solidFill>
              <a:latin typeface="Arial" panose="020B0604020202020204" pitchFamily="34" charset="0"/>
            </a:endParaRPr>
          </a:p>
          <a:p>
            <a:pPr marL="0" indent="0">
              <a:buNone/>
            </a:pPr>
            <a:r>
              <a:rPr lang="en-US" sz="2200" dirty="0">
                <a:solidFill>
                  <a:srgbClr val="292929"/>
                </a:solidFill>
                <a:latin typeface="Abadi" panose="020B0604020104020204" pitchFamily="34" charset="0"/>
              </a:rPr>
              <a:t>A </a:t>
            </a:r>
            <a:r>
              <a:rPr lang="en-US" sz="2200" b="0" i="0" u="none" strike="noStrike" baseline="0" dirty="0">
                <a:solidFill>
                  <a:srgbClr val="292929"/>
                </a:solidFill>
                <a:latin typeface="Abadi" panose="020B0604020104020204" pitchFamily="34" charset="0"/>
              </a:rPr>
              <a:t>pie chart and a scatter chart were added</a:t>
            </a:r>
            <a:endParaRPr lang="en-US" sz="2200" b="0" i="0" u="none" strike="noStrike" baseline="0" dirty="0">
              <a:solidFill>
                <a:srgbClr val="000000"/>
              </a:solidFill>
              <a:latin typeface="Abadi" panose="020B0604020104020204" pitchFamily="34" charset="0"/>
            </a:endParaRPr>
          </a:p>
          <a:p>
            <a:pPr marL="0" indent="0">
              <a:buNone/>
            </a:pPr>
            <a:r>
              <a:rPr lang="en-US" sz="1800" b="0" i="0" u="none" strike="noStrike" baseline="0" dirty="0">
                <a:solidFill>
                  <a:srgbClr val="292929"/>
                </a:solidFill>
                <a:latin typeface="Abadi" panose="020B0604020104020204" pitchFamily="34" charset="0"/>
              </a:rPr>
              <a:t> </a:t>
            </a:r>
            <a:endParaRPr lang="en-US" sz="2200" b="0" i="0" u="none" strike="noStrike" baseline="0" dirty="0">
              <a:solidFill>
                <a:srgbClr val="292929"/>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Charts were added to show:</a:t>
            </a:r>
          </a:p>
          <a:p>
            <a:pPr marL="0" indent="0">
              <a:buNone/>
            </a:pPr>
            <a:r>
              <a:rPr lang="en-US" sz="2400" b="0" i="0" u="none" strike="noStrike" baseline="0" dirty="0">
                <a:solidFill>
                  <a:srgbClr val="292929"/>
                </a:solidFill>
                <a:latin typeface="Abadi" panose="020B0604020104020204" pitchFamily="34" charset="0"/>
              </a:rPr>
              <a:t>pie chart - the total successful launches count for all sites</a:t>
            </a:r>
          </a:p>
          <a:p>
            <a:pPr marL="0" indent="0">
              <a:buNone/>
            </a:pPr>
            <a:r>
              <a:rPr lang="en-US" sz="2200" b="0" i="0" u="none" strike="noStrike" baseline="0" dirty="0">
                <a:solidFill>
                  <a:srgbClr val="292929"/>
                </a:solidFill>
                <a:latin typeface="Abadi" panose="020B0604020104020204" pitchFamily="34" charset="0"/>
              </a:rPr>
              <a:t>scatter chart - the correlation between payload and launch success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https://github.com/okontchaev/Applied-Data-Science-Capstone-Project/blob/main/labs%20spacex%20project%20-%20dashboard%20-%20Plotly%20Dash.py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58430" cy="4351338"/>
          </a:xfrm>
          <a:prstGeom prst="rect">
            <a:avLst/>
          </a:prstGeom>
        </p:spPr>
        <p:txBody>
          <a:bodyPr>
            <a:normAutofit fontScale="85000" lnSpcReduction="20000"/>
          </a:bodyPr>
          <a:lstStyle/>
          <a:p>
            <a:pPr marL="0" indent="0">
              <a:lnSpc>
                <a:spcPct val="100000"/>
              </a:lnSpc>
              <a:spcBef>
                <a:spcPts val="1400"/>
              </a:spcBef>
              <a:buNone/>
            </a:pPr>
            <a:r>
              <a:rPr lang="en-US" sz="2200" dirty="0">
                <a:solidFill>
                  <a:srgbClr val="292929"/>
                </a:solidFill>
                <a:latin typeface="Abadi" panose="020B0604020104020204" pitchFamily="34" charset="0"/>
              </a:rPr>
              <a:t>T</a:t>
            </a:r>
            <a:r>
              <a:rPr lang="en-US" sz="2200" b="0" i="0" u="none" strike="noStrike" baseline="0" dirty="0">
                <a:solidFill>
                  <a:srgbClr val="292929"/>
                </a:solidFill>
                <a:latin typeface="Abadi" panose="020B0604020104020204" pitchFamily="34" charset="0"/>
              </a:rPr>
              <a:t>he data were loaded, transformed , and split into training and testing sets. </a:t>
            </a:r>
            <a:r>
              <a:rPr lang="en-US" sz="2200" dirty="0">
                <a:solidFill>
                  <a:srgbClr val="292929"/>
                </a:solidFill>
                <a:latin typeface="Abadi" panose="020B0604020104020204" pitchFamily="34" charset="0"/>
              </a:rPr>
              <a:t>Then </a:t>
            </a:r>
            <a:r>
              <a:rPr lang="en-US" sz="2200" b="0" i="0" u="none" strike="noStrike" baseline="0" dirty="0">
                <a:solidFill>
                  <a:srgbClr val="292929"/>
                </a:solidFill>
                <a:latin typeface="Abadi" panose="020B0604020104020204" pitchFamily="34" charset="0"/>
              </a:rPr>
              <a:t>different machine learning models were built and tuned. The accuracy was used as the metric for all models. Found optimal parameters for the models. Finally, the best performing model was determined.</a:t>
            </a:r>
          </a:p>
          <a:p>
            <a:pPr marL="0" indent="0">
              <a:lnSpc>
                <a:spcPct val="100000"/>
              </a:lnSpc>
              <a:spcBef>
                <a:spcPts val="1400"/>
              </a:spcBef>
              <a:buNone/>
            </a:pPr>
            <a:endParaRPr lang="en-US" sz="2200" b="0" i="0" u="none" strike="noStrike" baseline="0" dirty="0">
              <a:solidFill>
                <a:srgbClr val="292929"/>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https://github.com/okontchaev/Applied-Data-Science-Capstone-Project/blob/main/SpaceX_Machine%20Learning%20Prediction_Part_5%20(1).ipynb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685929" y="5663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B7AE4674-D06E-4FB4-9291-F43EDF5AE975}"/>
              </a:ext>
            </a:extLst>
          </p:cNvPr>
          <p:cNvGraphicFramePr/>
          <p:nvPr>
            <p:extLst>
              <p:ext uri="{D42A27DB-BD31-4B8C-83A1-F6EECF244321}">
                <p14:modId xmlns:p14="http://schemas.microsoft.com/office/powerpoint/2010/main" val="3391658364"/>
              </p:ext>
            </p:extLst>
          </p:nvPr>
        </p:nvGraphicFramePr>
        <p:xfrm>
          <a:off x="5528441" y="1366344"/>
          <a:ext cx="5759668" cy="46543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97876"/>
            <a:ext cx="10515600" cy="4627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971550" lvl="2" indent="-342900">
              <a:lnSpc>
                <a:spcPct val="100000"/>
              </a:lnSpc>
              <a:spcBef>
                <a:spcPts val="1400"/>
              </a:spcBef>
            </a:pPr>
            <a:r>
              <a:rPr lang="en-US" sz="1800" dirty="0">
                <a:solidFill>
                  <a:schemeClr val="tx1"/>
                </a:solidFill>
                <a:latin typeface="Abadi" panose="020B0604020104020204" pitchFamily="34" charset="0"/>
                <a:cs typeface="Calibri"/>
              </a:rPr>
              <a:t>CCAFS LC-40, has a success rate of 60 %, KSC LC-39A and VAFB SLC 4E have a success rate of 77%</a:t>
            </a:r>
          </a:p>
          <a:p>
            <a:pPr marL="971550" lvl="2" indent="-285750">
              <a:lnSpc>
                <a:spcPct val="100000"/>
              </a:lnSpc>
              <a:spcBef>
                <a:spcPts val="1400"/>
              </a:spcBef>
            </a:pPr>
            <a:r>
              <a:rPr lang="en-US" sz="1800" dirty="0">
                <a:solidFill>
                  <a:schemeClr val="tx1"/>
                </a:solidFill>
                <a:latin typeface="Abadi" panose="020B0604020104020204" pitchFamily="34" charset="0"/>
                <a:cs typeface="Calibri"/>
              </a:rPr>
              <a:t>ES-L1, SSO, HEO, and GEO has the highest success rate of 1.0 =  100%</a:t>
            </a:r>
          </a:p>
          <a:p>
            <a:pPr marL="971550" lvl="2" indent="-285750">
              <a:lnSpc>
                <a:spcPct val="100000"/>
              </a:lnSpc>
              <a:spcBef>
                <a:spcPts val="1400"/>
              </a:spcBef>
            </a:pPr>
            <a:r>
              <a:rPr lang="en-US" sz="1800" dirty="0">
                <a:solidFill>
                  <a:schemeClr val="tx1"/>
                </a:solidFill>
                <a:latin typeface="Abadi" panose="020B0604020104020204" pitchFamily="34" charset="0"/>
                <a:cs typeface="Calibri"/>
              </a:rPr>
              <a:t>With Geo and MEO, greater success over time. Others see no difference over time</a:t>
            </a:r>
          </a:p>
          <a:p>
            <a:pPr marL="971550" lvl="2" indent="-285750">
              <a:lnSpc>
                <a:spcPct val="100000"/>
              </a:lnSpc>
              <a:spcBef>
                <a:spcPts val="1400"/>
              </a:spcBef>
            </a:pPr>
            <a:r>
              <a:rPr lang="en-US" sz="1800" dirty="0">
                <a:solidFill>
                  <a:schemeClr val="tx1"/>
                </a:solidFill>
                <a:latin typeface="Abadi" panose="020B0604020104020204" pitchFamily="34" charset="0"/>
                <a:cs typeface="Calibri"/>
              </a:rPr>
              <a:t>Polar, LEO, and ISS Orbits, when launching heavy payloads, have a greater success rate</a:t>
            </a:r>
          </a:p>
          <a:p>
            <a:pPr marL="685800" lvl="2" indent="0">
              <a:lnSpc>
                <a:spcPct val="100000"/>
              </a:lnSpc>
              <a:spcBef>
                <a:spcPts val="1400"/>
              </a:spcBef>
              <a:buNone/>
            </a:pPr>
            <a:endParaRPr lang="en-US" sz="1600" dirty="0">
              <a:solidFill>
                <a:schemeClr val="tx1"/>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 </a:t>
            </a:r>
            <a:r>
              <a:rPr lang="en-US" sz="2200" dirty="0">
                <a:solidFill>
                  <a:schemeClr val="accent3">
                    <a:lumMod val="25000"/>
                  </a:schemeClr>
                </a:solidFill>
                <a:latin typeface="IBM Plex Mono Text"/>
                <a:cs typeface="Calibri"/>
              </a:rPr>
              <a:t>Decision Tree Classifier had the highest accuracy of 87.5%</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765739"/>
            <a:ext cx="10420638" cy="46614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a distribution of flights among three different launch sites. Color shows success vs failure. As we can see, the failure percentage is declining over time(Flight Number) for all sites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7003EC80-A305-A4A8-C26A-4B779C512FB2}"/>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39615"/>
            <a:ext cx="10812389" cy="469024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we can see on Pay load vs Launch Site chart, the greater mass correlates with a success of the flight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Chart, scatter chart&#10;&#10;Description automatically generated">
            <a:extLst>
              <a:ext uri="{FF2B5EF4-FFF2-40B4-BE49-F238E27FC236}">
                <a16:creationId xmlns:a16="http://schemas.microsoft.com/office/drawing/2014/main" id="{1864494A-84F0-6A4D-0BE7-7EF9DB4BAE37}"/>
              </a:ext>
            </a:extLst>
          </p:cNvPr>
          <p:cNvPicPr>
            <a:picLocks noChangeAspect="1"/>
          </p:cNvPicPr>
          <p:nvPr/>
        </p:nvPicPr>
        <p:blipFill>
          <a:blip r:embed="rId3"/>
          <a:stretch>
            <a:fillRect/>
          </a:stretch>
        </p:blipFill>
        <p:spPr>
          <a:xfrm>
            <a:off x="770011" y="2629479"/>
            <a:ext cx="10651979" cy="32518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019F2D7-A73B-C90D-189A-45A46275F420}"/>
              </a:ext>
            </a:extLst>
          </p:cNvPr>
          <p:cNvPicPr>
            <a:picLocks noChangeAspect="1"/>
          </p:cNvPicPr>
          <p:nvPr/>
        </p:nvPicPr>
        <p:blipFill>
          <a:blip r:embed="rId3"/>
          <a:stretch>
            <a:fillRect/>
          </a:stretch>
        </p:blipFill>
        <p:spPr>
          <a:xfrm>
            <a:off x="1022003" y="3037490"/>
            <a:ext cx="10011616" cy="3389721"/>
          </a:xfrm>
          <a:prstGeom prst="rect">
            <a:avLst/>
          </a:prstGeom>
        </p:spPr>
      </p:pic>
      <p:sp>
        <p:nvSpPr>
          <p:cNvPr id="7" name="TextBox 6">
            <a:extLst>
              <a:ext uri="{FF2B5EF4-FFF2-40B4-BE49-F238E27FC236}">
                <a16:creationId xmlns:a16="http://schemas.microsoft.com/office/drawing/2014/main" id="{E9437C24-46B1-4BEF-82AF-CCC4EA9D9EC6}"/>
              </a:ext>
            </a:extLst>
          </p:cNvPr>
          <p:cNvSpPr txBox="1"/>
          <p:nvPr/>
        </p:nvSpPr>
        <p:spPr>
          <a:xfrm>
            <a:off x="903890" y="1702676"/>
            <a:ext cx="8240110" cy="369332"/>
          </a:xfrm>
          <a:prstGeom prst="rect">
            <a:avLst/>
          </a:prstGeom>
          <a:noFill/>
        </p:spPr>
        <p:txBody>
          <a:bodyPr wrap="square">
            <a:spAutoFit/>
          </a:bodyPr>
          <a:lstStyle/>
          <a:p>
            <a:r>
              <a:rPr lang="en-US" sz="1800" dirty="0">
                <a:latin typeface="Abadi" panose="020B0604020104020204" pitchFamily="34" charset="0"/>
              </a:rPr>
              <a:t>From this plot, we can see that ES-L1, GEO, HEO, SSO have the most success rate</a:t>
            </a:r>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201B573-50CA-2214-38AA-C90AC15A5809}"/>
              </a:ext>
            </a:extLst>
          </p:cNvPr>
          <p:cNvPicPr>
            <a:picLocks noChangeAspect="1"/>
          </p:cNvPicPr>
          <p:nvPr/>
        </p:nvPicPr>
        <p:blipFill>
          <a:blip r:embed="rId3"/>
          <a:stretch>
            <a:fillRect/>
          </a:stretch>
        </p:blipFill>
        <p:spPr>
          <a:xfrm>
            <a:off x="551793" y="3090041"/>
            <a:ext cx="10515600" cy="3552497"/>
          </a:xfrm>
          <a:prstGeom prst="rect">
            <a:avLst/>
          </a:prstGeom>
        </p:spPr>
      </p:pic>
      <p:sp>
        <p:nvSpPr>
          <p:cNvPr id="7" name="TextBox 6">
            <a:extLst>
              <a:ext uri="{FF2B5EF4-FFF2-40B4-BE49-F238E27FC236}">
                <a16:creationId xmlns:a16="http://schemas.microsoft.com/office/drawing/2014/main" id="{202F660B-02B3-6C3A-F28D-DD8D18D395FB}"/>
              </a:ext>
            </a:extLst>
          </p:cNvPr>
          <p:cNvSpPr txBox="1"/>
          <p:nvPr/>
        </p:nvSpPr>
        <p:spPr>
          <a:xfrm>
            <a:off x="551793" y="1450429"/>
            <a:ext cx="8592207"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This Flight Number vs. Orbit type plot shows that SSO is “all the time” successful orbit, for most of the other orbits, success rate improves over time(Flight Number)</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071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descr="Chart, scatter chart&#10;&#10;Description automatically generated">
            <a:extLst>
              <a:ext uri="{FF2B5EF4-FFF2-40B4-BE49-F238E27FC236}">
                <a16:creationId xmlns:a16="http://schemas.microsoft.com/office/drawing/2014/main" id="{A8497FE0-BE67-4AEA-5DEE-BA1786CAAD3E}"/>
              </a:ext>
            </a:extLst>
          </p:cNvPr>
          <p:cNvPicPr>
            <a:picLocks noChangeAspect="1"/>
          </p:cNvPicPr>
          <p:nvPr/>
        </p:nvPicPr>
        <p:blipFill>
          <a:blip r:embed="rId3"/>
          <a:stretch>
            <a:fillRect/>
          </a:stretch>
        </p:blipFill>
        <p:spPr>
          <a:xfrm>
            <a:off x="171774" y="2289676"/>
            <a:ext cx="11848452" cy="4050695"/>
          </a:xfrm>
          <a:prstGeom prst="rect">
            <a:avLst/>
          </a:prstGeom>
        </p:spPr>
      </p:pic>
      <p:sp>
        <p:nvSpPr>
          <p:cNvPr id="9" name="TextBox 8">
            <a:extLst>
              <a:ext uri="{FF2B5EF4-FFF2-40B4-BE49-F238E27FC236}">
                <a16:creationId xmlns:a16="http://schemas.microsoft.com/office/drawing/2014/main" id="{ADCBFAC9-98C8-1340-2F5F-0B7713669D95}"/>
              </a:ext>
            </a:extLst>
          </p:cNvPr>
          <p:cNvSpPr txBox="1"/>
          <p:nvPr/>
        </p:nvSpPr>
        <p:spPr>
          <a:xfrm>
            <a:off x="252248" y="1366346"/>
            <a:ext cx="8891752" cy="923330"/>
          </a:xfrm>
          <a:prstGeom prst="rect">
            <a:avLst/>
          </a:prstGeom>
          <a:noFill/>
        </p:spPr>
        <p:txBody>
          <a:bodyPr wrap="square">
            <a:spAutoFit/>
          </a:bodyPr>
          <a:lstStyle/>
          <a:p>
            <a:r>
              <a:rPr lang="en-US" sz="1800" dirty="0">
                <a:latin typeface="Abadi" panose="020B0604020104020204" pitchFamily="34" charset="0"/>
              </a:rPr>
              <a:t>Among the busiest launch sites, heavy load improves success percentage for LEO and SSO orbits and does not have any effect on SSO(100% success) and GTO(50/50 success/failure) orbits</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2814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398B74C-5DA3-82D1-2DAE-5D11C806A2D3}"/>
              </a:ext>
            </a:extLst>
          </p:cNvPr>
          <p:cNvPicPr>
            <a:picLocks noChangeAspect="1"/>
          </p:cNvPicPr>
          <p:nvPr/>
        </p:nvPicPr>
        <p:blipFill>
          <a:blip r:embed="rId3"/>
          <a:stretch>
            <a:fillRect/>
          </a:stretch>
        </p:blipFill>
        <p:spPr>
          <a:xfrm>
            <a:off x="734028" y="2076718"/>
            <a:ext cx="10060095" cy="4071834"/>
          </a:xfrm>
          <a:prstGeom prst="rect">
            <a:avLst/>
          </a:prstGeom>
        </p:spPr>
      </p:pic>
      <p:sp>
        <p:nvSpPr>
          <p:cNvPr id="8" name="TextBox 7">
            <a:extLst>
              <a:ext uri="{FF2B5EF4-FFF2-40B4-BE49-F238E27FC236}">
                <a16:creationId xmlns:a16="http://schemas.microsoft.com/office/drawing/2014/main" id="{38067A6F-D106-83DD-0710-05F911609B7A}"/>
              </a:ext>
            </a:extLst>
          </p:cNvPr>
          <p:cNvSpPr txBox="1"/>
          <p:nvPr/>
        </p:nvSpPr>
        <p:spPr>
          <a:xfrm>
            <a:off x="734028" y="1429407"/>
            <a:ext cx="8409972" cy="692497"/>
          </a:xfrm>
          <a:prstGeom prst="rect">
            <a:avLst/>
          </a:prstGeom>
          <a:noFill/>
        </p:spPr>
        <p:txBody>
          <a:bodyPr wrap="square">
            <a:spAutoFit/>
          </a:bodyPr>
          <a:lstStyle/>
          <a:p>
            <a:pPr algn="l"/>
            <a:endParaRPr lang="en-US" sz="1050" b="0" i="0" u="none" strike="noStrike" baseline="0" dirty="0">
              <a:solidFill>
                <a:srgbClr val="000000"/>
              </a:solidFill>
              <a:latin typeface="Gill Sans MT" panose="020B0502020104020203" pitchFamily="34" charset="0"/>
            </a:endParaRPr>
          </a:p>
          <a:p>
            <a:endParaRPr lang="en-US" sz="1050" b="0" i="0" u="none" strike="noStrike" baseline="0" dirty="0">
              <a:latin typeface="Gill Sans MT" panose="020B0502020104020203" pitchFamily="34" charset="0"/>
            </a:endParaRPr>
          </a:p>
          <a:p>
            <a:r>
              <a:rPr lang="en-US" sz="1800" b="0" i="0" u="none" strike="noStrike" baseline="0" dirty="0">
                <a:solidFill>
                  <a:srgbClr val="252525"/>
                </a:solidFill>
                <a:latin typeface="Gill Sans MT" panose="020B0502020104020203" pitchFamily="34" charset="0"/>
              </a:rPr>
              <a:t>The success rate is improving since 2013, as shown on this chart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7251" y="1799214"/>
            <a:ext cx="9745589" cy="4601586"/>
          </a:xfrm>
          <a:prstGeom prst="rect">
            <a:avLst/>
          </a:prstGeom>
        </p:spPr>
        <p:txBody>
          <a:bodyPr>
            <a:normAutofit/>
          </a:bodyPr>
          <a:lstStyle/>
          <a:p>
            <a:pPr algn="l"/>
            <a:r>
              <a:rPr lang="en-US" sz="2200" dirty="0">
                <a:solidFill>
                  <a:schemeClr val="accent3">
                    <a:lumMod val="25000"/>
                  </a:schemeClr>
                </a:solidFill>
                <a:latin typeface="Abadi" panose="020B0604020104020204" pitchFamily="34" charset="0"/>
              </a:rPr>
              <a:t>The names of the unique launch sites: </a:t>
            </a:r>
            <a:r>
              <a:rPr lang="en-US" sz="1800" b="0" i="0" u="none" strike="noStrike" baseline="0" dirty="0">
                <a:solidFill>
                  <a:srgbClr val="04251F"/>
                </a:solidFill>
                <a:latin typeface="Abadi" panose="020B0604020104020204" pitchFamily="34" charset="0"/>
              </a:rPr>
              <a:t>CAAFS LC-40, CAAFS SLC-40, KSC LC-39A, and VAFB SLC-4E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short explanation:</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kumimoji="0" lang="en-US" altLang="en-US" sz="2200" b="1" i="0" u="none" strike="noStrike" cap="none" normalizeH="0" baseline="0" dirty="0">
                <a:ln>
                  <a:noFill/>
                </a:ln>
                <a:solidFill>
                  <a:schemeClr val="tx1"/>
                </a:solidFill>
                <a:effectLst/>
                <a:latin typeface="Abadi" panose="020B0604020104020204" pitchFamily="34" charset="0"/>
              </a:rPr>
              <a:t>This query %</a:t>
            </a:r>
            <a:r>
              <a:rPr kumimoji="0" lang="en-US" altLang="en-US" sz="2200" b="1" i="0" u="none" strike="noStrike" cap="none" normalizeH="0" baseline="0" dirty="0" err="1">
                <a:ln>
                  <a:noFill/>
                </a:ln>
                <a:solidFill>
                  <a:srgbClr val="212121"/>
                </a:solidFill>
                <a:effectLst/>
                <a:latin typeface="Abadi" panose="020B0604020104020204" pitchFamily="34" charset="0"/>
              </a:rPr>
              <a:t>sql</a:t>
            </a:r>
            <a:r>
              <a:rPr kumimoji="0" lang="en-US" altLang="en-US" sz="2200" b="0" i="0" u="none" strike="noStrike" cap="none" normalizeH="0" baseline="0" dirty="0">
                <a:ln>
                  <a:noFill/>
                </a:ln>
                <a:solidFill>
                  <a:srgbClr val="212121"/>
                </a:solidFill>
                <a:effectLst/>
                <a:latin typeface="Abadi" panose="020B0604020104020204" pitchFamily="34" charset="0"/>
              </a:rPr>
              <a:t> select distinct(</a:t>
            </a:r>
            <a:r>
              <a:rPr kumimoji="0" lang="en-US" altLang="en-US" sz="2200" b="0" i="0" u="none" strike="noStrike" cap="none" normalizeH="0" baseline="0" dirty="0" err="1">
                <a:ln>
                  <a:noFill/>
                </a:ln>
                <a:solidFill>
                  <a:srgbClr val="212121"/>
                </a:solidFill>
                <a:effectLst/>
                <a:latin typeface="Abadi" panose="020B0604020104020204" pitchFamily="34" charset="0"/>
              </a:rPr>
              <a:t>LAUNCH_Site</a:t>
            </a:r>
            <a:r>
              <a:rPr kumimoji="0" lang="en-US" altLang="en-US" sz="2200" b="0" i="0" u="none" strike="noStrike" cap="none" normalizeH="0" baseline="0" dirty="0">
                <a:ln>
                  <a:noFill/>
                </a:ln>
                <a:solidFill>
                  <a:srgbClr val="212121"/>
                </a:solidFill>
                <a:effectLst/>
                <a:latin typeface="Abadi" panose="020B0604020104020204" pitchFamily="34" charset="0"/>
              </a:rPr>
              <a:t>) from SPACEXTBL;</a:t>
            </a:r>
            <a:r>
              <a:rPr kumimoji="0" lang="en-US" altLang="en-US" sz="2200" b="0" i="0" u="none" strike="noStrike" cap="none" normalizeH="0" baseline="0" dirty="0">
                <a:ln>
                  <a:noFill/>
                </a:ln>
                <a:solidFill>
                  <a:schemeClr val="tx1"/>
                </a:solidFill>
                <a:effectLst/>
                <a:latin typeface="Abadi" panose="020B0604020104020204" pitchFamily="34" charset="0"/>
              </a:rPr>
              <a:t> returns unique names only</a:t>
            </a: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071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321F94A4-58D3-3359-318A-F82CE47B7542}"/>
              </a:ext>
            </a:extLst>
          </p:cNvPr>
          <p:cNvPicPr>
            <a:picLocks noChangeAspect="1"/>
          </p:cNvPicPr>
          <p:nvPr/>
        </p:nvPicPr>
        <p:blipFill>
          <a:blip r:embed="rId3"/>
          <a:stretch>
            <a:fillRect/>
          </a:stretch>
        </p:blipFill>
        <p:spPr>
          <a:xfrm>
            <a:off x="1086569" y="2897707"/>
            <a:ext cx="3037490" cy="2207173"/>
          </a:xfrm>
          <a:prstGeom prst="rect">
            <a:avLst/>
          </a:prstGeom>
        </p:spPr>
      </p:pic>
      <p:sp>
        <p:nvSpPr>
          <p:cNvPr id="9" name="Rectangle 2">
            <a:extLst>
              <a:ext uri="{FF2B5EF4-FFF2-40B4-BE49-F238E27FC236}">
                <a16:creationId xmlns:a16="http://schemas.microsoft.com/office/drawing/2014/main" id="{FCD6CFC1-8063-8895-9DEB-C83D656FEA9A}"/>
              </a:ext>
            </a:extLst>
          </p:cNvPr>
          <p:cNvSpPr>
            <a:spLocks noChangeArrowheads="1"/>
          </p:cNvSpPr>
          <p:nvPr/>
        </p:nvSpPr>
        <p:spPr bwMode="auto">
          <a:xfrm>
            <a:off x="0" y="113184"/>
            <a:ext cx="23916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900" b="0" i="0" u="none" strike="noStrike" cap="none" normalizeH="0" baseline="0" dirty="0">
                <a:ln>
                  <a:noFill/>
                </a:ln>
                <a:solidFill>
                  <a:srgbClr val="212121"/>
                </a:solidFill>
                <a:effectLst/>
                <a:latin typeface="Arial Unicode MS"/>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499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200" b="1" i="0" u="none" strike="noStrike" cap="none" normalizeH="0" baseline="0" dirty="0">
                <a:ln>
                  <a:noFill/>
                </a:ln>
                <a:solidFill>
                  <a:schemeClr val="tx1"/>
                </a:solidFill>
                <a:effectLst/>
                <a:latin typeface="Abadi" panose="020B0604020104020204" pitchFamily="34" charset="0"/>
              </a:rPr>
              <a:t>%</a:t>
            </a:r>
            <a:r>
              <a:rPr kumimoji="0" lang="en-US" altLang="en-US" sz="2400" b="1" i="0" u="none" strike="noStrike" cap="none" normalizeH="0" baseline="0" dirty="0" err="1">
                <a:ln>
                  <a:noFill/>
                </a:ln>
                <a:solidFill>
                  <a:srgbClr val="212121"/>
                </a:solidFill>
                <a:effectLst/>
                <a:latin typeface="Arial Unicode MS"/>
              </a:rPr>
              <a:t>sql</a:t>
            </a:r>
            <a:r>
              <a:rPr kumimoji="0" lang="en-US" altLang="en-US" sz="2400" b="0" i="0" u="none" strike="noStrike" cap="none" normalizeH="0" baseline="0" dirty="0">
                <a:ln>
                  <a:noFill/>
                </a:ln>
                <a:solidFill>
                  <a:srgbClr val="212121"/>
                </a:solidFill>
                <a:effectLst/>
                <a:latin typeface="Arial Unicode MS"/>
              </a:rPr>
              <a:t> select * from SPACEXTBL where LAUNCH_SITE like 'CCA%' limit 5;</a:t>
            </a:r>
            <a:r>
              <a:rPr kumimoji="0" lang="en-US" altLang="en-US" sz="2000" b="0" i="0" u="none" strike="noStrike" cap="none" normalizeH="0" baseline="0" dirty="0">
                <a:ln>
                  <a:noFill/>
                </a:ln>
                <a:solidFill>
                  <a:schemeClr val="tx1"/>
                </a:solidFill>
                <a:effectLst/>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with a short explanation: </a:t>
            </a:r>
            <a:r>
              <a:rPr kumimoji="0" lang="en-US" altLang="en-US" sz="1800" b="1" i="0" u="none" strike="noStrike" cap="none" normalizeH="0" baseline="0" dirty="0">
                <a:ln>
                  <a:noFill/>
                </a:ln>
                <a:solidFill>
                  <a:srgbClr val="212121"/>
                </a:solidFill>
                <a:effectLst/>
                <a:latin typeface="Abadi" panose="020B0604020104020204" pitchFamily="34" charset="0"/>
              </a:rPr>
              <a:t>limit</a:t>
            </a:r>
            <a:r>
              <a:rPr kumimoji="0" lang="en-US" altLang="en-US" sz="1800" b="0" i="0" u="none" strike="noStrike" cap="none" normalizeH="0" baseline="0" dirty="0">
                <a:ln>
                  <a:noFill/>
                </a:ln>
                <a:solidFill>
                  <a:srgbClr val="212121"/>
                </a:solidFill>
                <a:effectLst/>
                <a:latin typeface="Abadi" panose="020B0604020104020204" pitchFamily="34" charset="0"/>
              </a:rPr>
              <a:t> 5 returns</a:t>
            </a:r>
            <a:r>
              <a:rPr lang="en-US" sz="1800" b="0" i="0" u="none" strike="noStrike" baseline="0" dirty="0">
                <a:solidFill>
                  <a:srgbClr val="000000"/>
                </a:solidFill>
                <a:latin typeface="Calibri" panose="020F0502020204030204" pitchFamily="34" charset="0"/>
              </a:rPr>
              <a:t> only 5 records from </a:t>
            </a:r>
            <a:r>
              <a:rPr kumimoji="0" lang="en-US" altLang="en-US" sz="1800" b="0" i="0" u="none" strike="noStrike" cap="none" normalizeH="0" baseline="0" dirty="0">
                <a:ln>
                  <a:noFill/>
                </a:ln>
                <a:solidFill>
                  <a:schemeClr val="tx1"/>
                </a:solidFill>
                <a:effectLst/>
                <a:latin typeface="Abadi" panose="020B0604020104020204" pitchFamily="34" charset="0"/>
              </a:rPr>
              <a:t>SPACEXTBL</a:t>
            </a:r>
            <a:r>
              <a:rPr lang="en-US" sz="1800" b="0" i="0" u="none" strike="noStrike" baseline="0" dirty="0">
                <a:solidFill>
                  <a:srgbClr val="000000"/>
                </a:solidFill>
                <a:latin typeface="Calibri" panose="020F0502020204030204" pitchFamily="34" charset="0"/>
              </a:rPr>
              <a:t> </a:t>
            </a:r>
            <a:r>
              <a:rPr kumimoji="0" lang="en-US" altLang="en-US" sz="1800" b="1" i="0" u="none" strike="noStrike" cap="none" normalizeH="0" baseline="0" dirty="0">
                <a:ln>
                  <a:noFill/>
                </a:ln>
                <a:solidFill>
                  <a:srgbClr val="212121"/>
                </a:solidFill>
                <a:effectLst/>
                <a:latin typeface="Abadi" panose="020B0604020104020204" pitchFamily="34" charset="0"/>
              </a:rPr>
              <a:t>like</a:t>
            </a:r>
            <a:r>
              <a:rPr kumimoji="0" lang="en-US" altLang="en-US" sz="1800" b="0" i="0" u="none" strike="noStrike" cap="none" normalizeH="0" baseline="0" dirty="0">
                <a:ln>
                  <a:noFill/>
                </a:ln>
                <a:solidFill>
                  <a:srgbClr val="212121"/>
                </a:solidFill>
                <a:effectLst/>
                <a:latin typeface="Abadi" panose="020B0604020104020204" pitchFamily="34" charset="0"/>
              </a:rPr>
              <a:t> 'CCA%’ </a:t>
            </a:r>
            <a:r>
              <a:rPr lang="en-US" sz="1800" b="0" i="0" u="none" strike="noStrike" baseline="0" dirty="0">
                <a:solidFill>
                  <a:srgbClr val="000000"/>
                </a:solidFill>
                <a:latin typeface="Calibri" panose="020F0502020204030204" pitchFamily="34" charset="0"/>
              </a:rPr>
              <a:t>implies that the Launch Site Name must start with CCA.</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BC006C37-F7C5-FF08-D4ED-BFC07D68D178}"/>
              </a:ext>
            </a:extLst>
          </p:cNvPr>
          <p:cNvPicPr>
            <a:picLocks noChangeAspect="1"/>
          </p:cNvPicPr>
          <p:nvPr/>
        </p:nvPicPr>
        <p:blipFill>
          <a:blip r:embed="rId3"/>
          <a:stretch>
            <a:fillRect/>
          </a:stretch>
        </p:blipFill>
        <p:spPr>
          <a:xfrm>
            <a:off x="977461" y="3342289"/>
            <a:ext cx="10142483" cy="268328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200" b="1" i="0" u="none" strike="noStrike" cap="none" normalizeH="0" baseline="0" dirty="0">
                <a:ln>
                  <a:noFill/>
                </a:ln>
                <a:solidFill>
                  <a:schemeClr val="tx1"/>
                </a:solidFill>
                <a:effectLst/>
                <a:latin typeface="Abadi" panose="020B0604020104020204" pitchFamily="34" charset="0"/>
              </a:rPr>
              <a:t>%</a:t>
            </a:r>
            <a:r>
              <a:rPr kumimoji="0" lang="en-US" altLang="en-US" sz="2400" b="1" i="0" u="none" strike="noStrike" cap="none" normalizeH="0" baseline="0" dirty="0" err="1">
                <a:ln>
                  <a:noFill/>
                </a:ln>
                <a:solidFill>
                  <a:srgbClr val="212121"/>
                </a:solidFill>
                <a:effectLst/>
                <a:latin typeface="Arial Unicode MS"/>
              </a:rPr>
              <a:t>sql</a:t>
            </a:r>
            <a:r>
              <a:rPr kumimoji="0" lang="en-US" altLang="en-US" sz="2400" b="0" i="0" u="none" strike="noStrike" cap="none" normalizeH="0" baseline="0" dirty="0">
                <a:ln>
                  <a:noFill/>
                </a:ln>
                <a:solidFill>
                  <a:srgbClr val="212121"/>
                </a:solidFill>
                <a:effectLst/>
                <a:latin typeface="Arial Unicode MS"/>
              </a:rPr>
              <a:t> select sum(PAYLOAD_MASS__KG_) from SPACEXTBL where CUSTOMER = 'NASA (CRS)';</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Short explanation here: </a:t>
            </a:r>
          </a:p>
          <a:p>
            <a:pPr marL="0" marR="65210" indent="0" algn="l">
              <a:buNone/>
            </a:pPr>
            <a:r>
              <a:rPr lang="en-US" sz="1800" dirty="0">
                <a:solidFill>
                  <a:srgbClr val="292929"/>
                </a:solidFill>
                <a:latin typeface="Arial" panose="020B0604020202020204" pitchFamily="34" charset="0"/>
              </a:rPr>
              <a:t>F</a:t>
            </a:r>
            <a:r>
              <a:rPr lang="en-US" sz="1800" b="0" i="0" u="none" strike="noStrike" baseline="0" dirty="0">
                <a:solidFill>
                  <a:srgbClr val="292929"/>
                </a:solidFill>
                <a:latin typeface="Arial" panose="020B0604020202020204" pitchFamily="34" charset="0"/>
              </a:rPr>
              <a:t>unction sum calculates the total in the column </a:t>
            </a:r>
            <a:r>
              <a:rPr kumimoji="0" lang="en-US" altLang="en-US" sz="1800" b="0" i="0" u="none" strike="noStrike" cap="none" normalizeH="0" baseline="0" dirty="0">
                <a:ln>
                  <a:noFill/>
                </a:ln>
                <a:solidFill>
                  <a:srgbClr val="212121"/>
                </a:solidFill>
                <a:effectLst/>
                <a:latin typeface="Arial Unicode MS"/>
              </a:rPr>
              <a:t>PAYLOAD_MASS__KG_,</a:t>
            </a:r>
            <a:endParaRPr lang="en-US" sz="1800" b="0" i="0" u="none" strike="noStrike" baseline="0" dirty="0">
              <a:solidFill>
                <a:srgbClr val="292929"/>
              </a:solidFill>
              <a:latin typeface="Arial" panose="020B0604020202020204" pitchFamily="34" charset="0"/>
            </a:endParaRPr>
          </a:p>
          <a:p>
            <a:pPr marL="0" marR="42490" indent="0" algn="l">
              <a:buNone/>
            </a:pPr>
            <a:r>
              <a:rPr lang="en-US" sz="1800" dirty="0">
                <a:solidFill>
                  <a:srgbClr val="292929"/>
                </a:solidFill>
                <a:latin typeface="Arial" panose="020B0604020202020204" pitchFamily="34" charset="0"/>
              </a:rPr>
              <a:t>while </a:t>
            </a:r>
            <a:r>
              <a:rPr lang="en-US" sz="1800" b="0" i="0" u="none" strike="noStrike" baseline="0" dirty="0">
                <a:solidFill>
                  <a:srgbClr val="292929"/>
                </a:solidFill>
                <a:latin typeface="Arial" panose="020B0604020202020204" pitchFamily="34" charset="0"/>
              </a:rPr>
              <a:t>where filters final result to apply to </a:t>
            </a:r>
            <a:r>
              <a:rPr kumimoji="0" lang="en-US" altLang="en-US" sz="1800" b="0" i="0" u="none" strike="noStrike" cap="none" normalizeH="0" baseline="0" dirty="0">
                <a:ln>
                  <a:noFill/>
                </a:ln>
                <a:solidFill>
                  <a:schemeClr val="tx1"/>
                </a:solidFill>
                <a:effectLst/>
                <a:latin typeface="Arial" panose="020B0604020202020204" pitchFamily="34" charset="0"/>
              </a:rPr>
              <a:t>customer</a:t>
            </a:r>
            <a:r>
              <a:rPr lang="en-US" sz="1800" b="0" i="0" u="none" strike="noStrike" baseline="0" dirty="0">
                <a:solidFill>
                  <a:srgbClr val="292929"/>
                </a:solidFill>
                <a:latin typeface="Arial" panose="020B0604020202020204" pitchFamily="34" charset="0"/>
              </a:rPr>
              <a:t> NASA (CRS) only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CFE69BA9-BB51-0FA2-DC98-024DED6D454A}"/>
              </a:ext>
            </a:extLst>
          </p:cNvPr>
          <p:cNvGraphicFramePr>
            <a:graphicFrameLocks noGrp="1"/>
          </p:cNvGraphicFramePr>
          <p:nvPr>
            <p:extLst>
              <p:ext uri="{D42A27DB-BD31-4B8C-83A1-F6EECF244321}">
                <p14:modId xmlns:p14="http://schemas.microsoft.com/office/powerpoint/2010/main" val="4121771462"/>
              </p:ext>
            </p:extLst>
          </p:nvPr>
        </p:nvGraphicFramePr>
        <p:xfrm>
          <a:off x="6566464" y="1465443"/>
          <a:ext cx="1263743" cy="731520"/>
        </p:xfrm>
        <a:graphic>
          <a:graphicData uri="http://schemas.openxmlformats.org/drawingml/2006/table">
            <a:tbl>
              <a:tblPr/>
              <a:tblGrid>
                <a:gridCol w="1263743">
                  <a:extLst>
                    <a:ext uri="{9D8B030D-6E8A-4147-A177-3AD203B41FA5}">
                      <a16:colId xmlns:a16="http://schemas.microsoft.com/office/drawing/2014/main" val="1323758290"/>
                    </a:ext>
                  </a:extLst>
                </a:gridCol>
              </a:tblGrid>
              <a:tr h="243839">
                <a:tc>
                  <a:txBody>
                    <a:bodyPr/>
                    <a:lstStyle/>
                    <a:p>
                      <a:pPr algn="r" fontAlgn="ctr"/>
                      <a:endParaRPr lang="en-US" b="1" dirty="0">
                        <a:effectLst/>
                      </a:endParaRPr>
                    </a:p>
                  </a:txBody>
                  <a:tcPr anchor="ctr">
                    <a:lnL>
                      <a:noFill/>
                    </a:lnL>
                    <a:lnR>
                      <a:noFill/>
                    </a:lnR>
                    <a:lnT>
                      <a:noFill/>
                    </a:lnT>
                    <a:lnB>
                      <a:noFill/>
                    </a:lnB>
                  </a:tcPr>
                </a:tc>
                <a:extLst>
                  <a:ext uri="{0D108BD9-81ED-4DB2-BD59-A6C34878D82A}">
                    <a16:rowId xmlns:a16="http://schemas.microsoft.com/office/drawing/2014/main" val="1181672937"/>
                  </a:ext>
                </a:extLst>
              </a:tr>
              <a:tr h="243839">
                <a:tc>
                  <a:txBody>
                    <a:bodyPr/>
                    <a:lstStyle/>
                    <a:p>
                      <a:pPr algn="r" fontAlgn="ctr"/>
                      <a:r>
                        <a:rPr lang="en-US" dirty="0">
                          <a:effectLst/>
                        </a:rPr>
                        <a:t>45596</a:t>
                      </a:r>
                    </a:p>
                  </a:txBody>
                  <a:tcPr anchor="ctr">
                    <a:lnL>
                      <a:noFill/>
                    </a:lnL>
                    <a:lnR>
                      <a:noFill/>
                    </a:lnR>
                    <a:lnT>
                      <a:noFill/>
                    </a:lnT>
                    <a:lnB>
                      <a:noFill/>
                    </a:lnB>
                  </a:tcPr>
                </a:tc>
                <a:extLst>
                  <a:ext uri="{0D108BD9-81ED-4DB2-BD59-A6C34878D82A}">
                    <a16:rowId xmlns:a16="http://schemas.microsoft.com/office/drawing/2014/main" val="3950783018"/>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99214"/>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2928.4</a:t>
            </a:r>
          </a:p>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200" b="1" i="0" u="none" strike="noStrike" cap="none" normalizeH="0" baseline="0" dirty="0">
                <a:ln>
                  <a:noFill/>
                </a:ln>
                <a:solidFill>
                  <a:schemeClr val="tx1"/>
                </a:solidFill>
                <a:effectLst/>
                <a:latin typeface="Abadi" panose="020B0604020104020204" pitchFamily="34" charset="0"/>
              </a:rPr>
              <a:t>%</a:t>
            </a:r>
            <a:r>
              <a:rPr kumimoji="0" lang="en-US" altLang="en-US" sz="2400" b="1" i="0" u="none" strike="noStrike" cap="none" normalizeH="0" baseline="0" dirty="0" err="1">
                <a:ln>
                  <a:noFill/>
                </a:ln>
                <a:solidFill>
                  <a:srgbClr val="212121"/>
                </a:solidFill>
                <a:effectLst/>
                <a:latin typeface="Arial Unicode MS"/>
              </a:rPr>
              <a:t>sql</a:t>
            </a:r>
            <a:r>
              <a:rPr kumimoji="0" lang="en-US" altLang="en-US" sz="2400" b="0" i="0" u="none" strike="noStrike" cap="none" normalizeH="0" baseline="0" dirty="0">
                <a:ln>
                  <a:noFill/>
                </a:ln>
                <a:solidFill>
                  <a:srgbClr val="212121"/>
                </a:solidFill>
                <a:effectLst/>
                <a:latin typeface="Arial Unicode MS"/>
              </a:rPr>
              <a:t> select avg(PAYLOAD_MASS_KG_) from SPACEXTBL where BOOSTER_VERSION LIKE '%F9 v1.1';</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Short explanation:</a:t>
            </a:r>
          </a:p>
          <a:p>
            <a:pPr marL="0" indent="0" algn="l">
              <a:buNone/>
            </a:pPr>
            <a:r>
              <a:rPr lang="en-US" sz="1800" dirty="0">
                <a:solidFill>
                  <a:srgbClr val="292929"/>
                </a:solidFill>
                <a:latin typeface="Abadi" panose="020B0604020104020204" pitchFamily="34" charset="0"/>
              </a:rPr>
              <a:t>F</a:t>
            </a:r>
            <a:r>
              <a:rPr lang="en-US" sz="1800" b="0" i="0" u="none" strike="noStrike" baseline="0" dirty="0">
                <a:solidFill>
                  <a:srgbClr val="292929"/>
                </a:solidFill>
                <a:latin typeface="Abadi" panose="020B0604020104020204" pitchFamily="34" charset="0"/>
              </a:rPr>
              <a:t>unction avg calculates the average in the column PAYLOAD_MASS_KG_, </a:t>
            </a:r>
            <a:endParaRPr lang="en-US" sz="1800" b="0" i="0" u="none" strike="noStrike" baseline="0" dirty="0">
              <a:solidFill>
                <a:srgbClr val="000000"/>
              </a:solidFill>
              <a:latin typeface="Abadi" panose="020B0604020104020204" pitchFamily="34" charset="0"/>
            </a:endParaRPr>
          </a:p>
          <a:p>
            <a:pPr marL="0" indent="0">
              <a:buNone/>
            </a:pPr>
            <a:r>
              <a:rPr lang="en-US" sz="1800" dirty="0">
                <a:solidFill>
                  <a:srgbClr val="292929"/>
                </a:solidFill>
                <a:latin typeface="Abadi" panose="020B0604020104020204" pitchFamily="34" charset="0"/>
              </a:rPr>
              <a:t>while </a:t>
            </a:r>
            <a:r>
              <a:rPr lang="en-US" sz="1800" b="0" i="0" u="none" strike="noStrike" baseline="0" dirty="0">
                <a:solidFill>
                  <a:srgbClr val="292929"/>
                </a:solidFill>
                <a:latin typeface="Abadi" panose="020B0604020104020204" pitchFamily="34" charset="0"/>
              </a:rPr>
              <a:t>where and LIKE filters final result to apply to booster versions starting with ‘F9 v1.1’ (F9 version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E0436F1D-9B9C-34F8-A5A7-7886EF41F0F0}"/>
              </a:ext>
            </a:extLst>
          </p:cNvPr>
          <p:cNvSpPr>
            <a:spLocks noChangeArrowheads="1"/>
          </p:cNvSpPr>
          <p:nvPr/>
        </p:nvSpPr>
        <p:spPr bwMode="auto">
          <a:xfrm>
            <a:off x="0" y="-264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a:t>
            </a:r>
            <a:r>
              <a:rPr kumimoji="0" lang="en-US" altLang="en-US" sz="900" b="1" i="0" u="none" strike="noStrike" cap="none" normalizeH="0" baseline="0" dirty="0" err="1">
                <a:ln>
                  <a:noFill/>
                </a:ln>
                <a:solidFill>
                  <a:srgbClr val="212121"/>
                </a:solidFill>
                <a:effectLst/>
                <a:latin typeface="Arial Unicode MS"/>
              </a:rPr>
              <a:t>sql</a:t>
            </a:r>
            <a:r>
              <a:rPr kumimoji="0" lang="en-US" altLang="en-US" sz="900" b="0" i="0" u="none" strike="noStrike" cap="none" normalizeH="0" baseline="0" dirty="0">
                <a:ln>
                  <a:noFill/>
                </a:ln>
                <a:solidFill>
                  <a:srgbClr val="212121"/>
                </a:solidFill>
                <a:effectLst/>
                <a:latin typeface="Arial Unicode MS"/>
              </a:rPr>
              <a:t> select avg(PAYLOAD_MASS__KG_) from SPACEXTBL where BOOSTER_VERSION LIKE '%F9 v1.1';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4907" y="1836580"/>
            <a:ext cx="9745589" cy="4351338"/>
          </a:xfrm>
          <a:prstGeom prst="rect">
            <a:avLst/>
          </a:prstGeom>
        </p:spPr>
        <p:txBody>
          <a:bodyPr lIns="91440" tIns="45720" rIns="91440" bIns="45720" anchor="t">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200" dirty="0">
                <a:solidFill>
                  <a:schemeClr val="accent3">
                    <a:lumMod val="25000"/>
                  </a:schemeClr>
                </a:solidFill>
                <a:latin typeface="Abadi" panose="020B0604020104020204" pitchFamily="34" charset="0"/>
              </a:rPr>
              <a:t>Query: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SELECT</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MIN</a:t>
            </a:r>
            <a:r>
              <a:rPr kumimoji="0" lang="en-US" altLang="en-US" sz="2000" b="0" i="0" u="none" strike="noStrike" cap="none" normalizeH="0" baseline="0" dirty="0">
                <a:ln>
                  <a:noFill/>
                </a:ln>
                <a:solidFill>
                  <a:srgbClr val="212121"/>
                </a:solidFill>
                <a:effectLst/>
                <a:latin typeface="Abadi" panose="020B0604020104020204" pitchFamily="34" charset="0"/>
              </a:rPr>
              <a:t>(date) </a:t>
            </a:r>
            <a:r>
              <a:rPr kumimoji="0" lang="en-US" altLang="en-US" sz="2000" b="1" i="0" u="none" strike="noStrike" cap="none" normalizeH="0" baseline="0" dirty="0">
                <a:ln>
                  <a:noFill/>
                </a:ln>
                <a:solidFill>
                  <a:srgbClr val="212121"/>
                </a:solidFill>
                <a:effectLst/>
                <a:latin typeface="Abadi" panose="020B0604020104020204" pitchFamily="34" charset="0"/>
              </a:rPr>
              <a:t>AS</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err="1">
                <a:ln>
                  <a:noFill/>
                </a:ln>
                <a:solidFill>
                  <a:schemeClr val="tx1"/>
                </a:solidFill>
                <a:effectLst/>
                <a:latin typeface="Abadi" panose="020B0604020104020204" pitchFamily="34" charset="0"/>
              </a:rPr>
              <a:t>first_successful_landing_outcome</a:t>
            </a:r>
            <a:r>
              <a:rPr kumimoji="0" lang="en-US" altLang="en-US" sz="2000" b="0" i="0" u="none" strike="noStrike" cap="none" normalizeH="0" baseline="0" dirty="0">
                <a:ln>
                  <a:noFill/>
                </a:ln>
                <a:solidFill>
                  <a:srgbClr val="212121"/>
                </a:solidFill>
                <a:effectLst/>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Abadi" panose="020B0604020104020204" pitchFamily="34" charset="0"/>
              </a:rPr>
              <a:t>FROM</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SPACEXTBL</a:t>
            </a:r>
            <a:endParaRPr kumimoji="0" lang="en-US" altLang="en-US" sz="2000" b="0" i="0" u="none" strike="noStrike" cap="none" normalizeH="0" baseline="0" dirty="0">
              <a:ln>
                <a:noFill/>
              </a:ln>
              <a:solidFill>
                <a:srgbClr val="21212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212121"/>
                </a:solidFill>
                <a:effectLst/>
                <a:latin typeface="Abadi" panose="020B0604020104020204" pitchFamily="34" charset="0"/>
              </a:rPr>
              <a:t>WHERE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LANDING__OUTCOME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LIKE</a:t>
            </a:r>
            <a:r>
              <a:rPr kumimoji="0" lang="en-US" altLang="en-US" sz="2000" b="0" i="0" u="none" strike="noStrike" cap="none" normalizeH="0" baseline="0" dirty="0">
                <a:ln>
                  <a:noFill/>
                </a:ln>
                <a:solidFill>
                  <a:srgbClr val="212121"/>
                </a:solidFill>
                <a:effectLst/>
                <a:latin typeface="Abadi" panose="020B0604020104020204" pitchFamily="34" charset="0"/>
              </a:rPr>
              <a:t> '%Success (ground pad)%’;</a:t>
            </a:r>
            <a:r>
              <a:rPr kumimoji="0" lang="en-US" altLang="en-US" sz="2000" b="0" i="0" u="none" strike="noStrike" cap="none" normalizeH="0" baseline="0" dirty="0">
                <a:ln>
                  <a:noFill/>
                </a:ln>
                <a:solidFill>
                  <a:schemeClr val="tx1"/>
                </a:solidFill>
                <a:effectLst/>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with a short explanation: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2015-12-22</a:t>
            </a:r>
          </a:p>
          <a:p>
            <a:pPr marL="0" indent="0" algn="l">
              <a:buNone/>
            </a:pPr>
            <a:r>
              <a:rPr lang="en-US" sz="2400" dirty="0">
                <a:solidFill>
                  <a:srgbClr val="292929"/>
                </a:solidFill>
                <a:latin typeface="Abadi" panose="020B0604020104020204" pitchFamily="34" charset="0"/>
              </a:rPr>
              <a:t>F</a:t>
            </a:r>
            <a:r>
              <a:rPr lang="en-US" sz="2400" b="0" i="0" u="none" strike="noStrike" baseline="0" dirty="0">
                <a:solidFill>
                  <a:srgbClr val="292929"/>
                </a:solidFill>
                <a:latin typeface="Abadi" panose="020B0604020104020204" pitchFamily="34" charset="0"/>
              </a:rPr>
              <a:t>unction MIN calculates the minimum date, </a:t>
            </a:r>
            <a:r>
              <a:rPr lang="en-US" sz="2400" dirty="0">
                <a:solidFill>
                  <a:srgbClr val="292929"/>
                </a:solidFill>
                <a:latin typeface="Abadi" panose="020B0604020104020204" pitchFamily="34" charset="0"/>
              </a:rPr>
              <a:t>while </a:t>
            </a:r>
            <a:r>
              <a:rPr lang="en-US" sz="2400" b="0" i="0" u="none" strike="noStrike" baseline="0" dirty="0">
                <a:solidFill>
                  <a:srgbClr val="292929"/>
                </a:solidFill>
                <a:latin typeface="Abadi" panose="020B0604020104020204" pitchFamily="34" charset="0"/>
              </a:rPr>
              <a:t>WHERE and LIKE filters final result to apply to successful ground landings only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SELECT</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BOOSTER_VERSION</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LANDING__OUTCOME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000" b="0" i="0" u="none" strike="noStrike" cap="none" normalizeH="0" baseline="0" dirty="0">
                <a:ln>
                  <a:noFill/>
                </a:ln>
                <a:solidFill>
                  <a:schemeClr val="tx1"/>
                </a:solidFill>
                <a:effectLst/>
                <a:latin typeface="Abadi" panose="020B0604020104020204" pitchFamily="34" charset="0"/>
              </a:rPr>
              <a:t>_</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FROM</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SPACEXTBL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WHERE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LANDING__OUTCOME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LIKE</a:t>
            </a:r>
            <a:r>
              <a:rPr kumimoji="0" lang="en-US" altLang="en-US" sz="2000" b="0" i="0" u="none" strike="noStrike" cap="none" normalizeH="0" baseline="0" dirty="0">
                <a:ln>
                  <a:noFill/>
                </a:ln>
                <a:solidFill>
                  <a:srgbClr val="212121"/>
                </a:solidFill>
                <a:effectLst/>
                <a:latin typeface="Abadi" panose="020B0604020104020204" pitchFamily="34" charset="0"/>
              </a:rPr>
              <a:t> '%Success (drone ship)%' </a:t>
            </a:r>
            <a:r>
              <a:rPr kumimoji="0" lang="en-US" altLang="en-US" sz="2000" b="1" i="0" u="none" strike="noStrike" cap="none" normalizeH="0" baseline="0" dirty="0">
                <a:ln>
                  <a:noFill/>
                </a:ln>
                <a:solidFill>
                  <a:srgbClr val="212121"/>
                </a:solidFill>
                <a:effectLst/>
                <a:latin typeface="Abadi" panose="020B0604020104020204" pitchFamily="34" charset="0"/>
              </a:rPr>
              <a:t>AND</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000" b="0" i="0" u="none" strike="noStrike" cap="none" normalizeH="0" baseline="0" dirty="0">
                <a:ln>
                  <a:noFill/>
                </a:ln>
                <a:solidFill>
                  <a:schemeClr val="tx1"/>
                </a:solidFill>
                <a:effectLst/>
                <a:latin typeface="Abadi" panose="020B0604020104020204" pitchFamily="34" charset="0"/>
              </a:rPr>
              <a:t>_</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chemeClr val="tx1"/>
                </a:solidFill>
                <a:effectLst/>
                <a:latin typeface="Abadi" panose="020B0604020104020204" pitchFamily="34" charset="0"/>
              </a:rPr>
              <a:t>&gt;</a:t>
            </a:r>
            <a:r>
              <a:rPr kumimoji="0" lang="en-US" altLang="en-US" sz="2000" b="0" i="0" u="none" strike="noStrike" cap="none" normalizeH="0" baseline="0" dirty="0">
                <a:ln>
                  <a:noFill/>
                </a:ln>
                <a:solidFill>
                  <a:srgbClr val="212121"/>
                </a:solidFill>
                <a:effectLst/>
                <a:latin typeface="Abadi" panose="020B0604020104020204" pitchFamily="34" charset="0"/>
              </a:rPr>
              <a:t> 4000 </a:t>
            </a:r>
            <a:r>
              <a:rPr kumimoji="0" lang="en-US" altLang="en-US" sz="2000" b="1" i="0" u="none" strike="noStrike" cap="none" normalizeH="0" baseline="0" dirty="0">
                <a:ln>
                  <a:noFill/>
                </a:ln>
                <a:solidFill>
                  <a:srgbClr val="212121"/>
                </a:solidFill>
                <a:effectLst/>
                <a:latin typeface="Abadi" panose="020B0604020104020204" pitchFamily="34" charset="0"/>
              </a:rPr>
              <a:t>AND</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err="1">
                <a:ln>
                  <a:noFill/>
                </a:ln>
                <a:solidFill>
                  <a:schemeClr val="tx1"/>
                </a:solidFill>
                <a:effectLst/>
                <a:latin typeface="Abadi" panose="020B0604020104020204" pitchFamily="34" charset="0"/>
              </a:rPr>
              <a:t>payload_mass__kg</a:t>
            </a:r>
            <a:r>
              <a:rPr kumimoji="0" lang="en-US" altLang="en-US" sz="2000" b="0" i="0" u="none" strike="noStrike" cap="none" normalizeH="0" baseline="0" dirty="0">
                <a:ln>
                  <a:noFill/>
                </a:ln>
                <a:solidFill>
                  <a:schemeClr val="tx1"/>
                </a:solidFill>
                <a:effectLst/>
                <a:latin typeface="Abadi" panose="020B0604020104020204" pitchFamily="34" charset="0"/>
              </a:rPr>
              <a:t>_</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chemeClr val="tx1"/>
                </a:solidFill>
                <a:effectLst/>
                <a:latin typeface="Abadi" panose="020B0604020104020204" pitchFamily="34" charset="0"/>
              </a:rPr>
              <a:t>&lt;</a:t>
            </a:r>
            <a:r>
              <a:rPr kumimoji="0" lang="en-US" altLang="en-US" sz="2000" b="0" i="0" u="none" strike="noStrike" cap="none" normalizeH="0" baseline="0" dirty="0">
                <a:ln>
                  <a:noFill/>
                </a:ln>
                <a:solidFill>
                  <a:srgbClr val="212121"/>
                </a:solidFill>
                <a:effectLst/>
                <a:latin typeface="Abadi" panose="020B0604020104020204" pitchFamily="34" charset="0"/>
              </a:rPr>
              <a:t> 6000;</a:t>
            </a:r>
            <a:r>
              <a:rPr kumimoji="0" lang="en-US" altLang="en-US" sz="2000" b="0" i="0" u="none" strike="noStrike" cap="none" normalizeH="0" baseline="0" dirty="0">
                <a:ln>
                  <a:noFill/>
                </a:ln>
                <a:solidFill>
                  <a:schemeClr val="tx1"/>
                </a:solidFill>
                <a:effectLst/>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with a short explanation: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l"/>
            <a:endParaRPr lang="en-US" sz="1800" b="0" i="0" u="none" strike="noStrike" baseline="0" dirty="0">
              <a:solidFill>
                <a:srgbClr val="000000"/>
              </a:solidFill>
              <a:latin typeface="Wingdings" panose="05000000000000000000" pitchFamily="2" charset="2"/>
            </a:endParaRPr>
          </a:p>
          <a:p>
            <a:pPr marL="0" indent="0">
              <a:buNone/>
            </a:pPr>
            <a:r>
              <a:rPr lang="en-US" sz="1800" b="0" i="0" u="none" strike="noStrike" baseline="0" dirty="0">
                <a:solidFill>
                  <a:srgbClr val="292929"/>
                </a:solidFill>
                <a:latin typeface="Abadi" panose="020B0604020104020204" pitchFamily="34" charset="0"/>
              </a:rPr>
              <a:t>SELECT function gets only the booster versions, WHERE and LIKE applied to successful landing outcomes on drone ships only, AND is used to specify an additional condition(payload being between 4000 kg and 6000 kg range)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C5A1BD59-E514-4048-4AAB-BFC8AB5A7E5D}"/>
              </a:ext>
            </a:extLst>
          </p:cNvPr>
          <p:cNvGraphicFramePr>
            <a:graphicFrameLocks noGrp="1"/>
          </p:cNvGraphicFramePr>
          <p:nvPr>
            <p:extLst>
              <p:ext uri="{D42A27DB-BD31-4B8C-83A1-F6EECF244321}">
                <p14:modId xmlns:p14="http://schemas.microsoft.com/office/powerpoint/2010/main" val="1937761815"/>
              </p:ext>
            </p:extLst>
          </p:nvPr>
        </p:nvGraphicFramePr>
        <p:xfrm>
          <a:off x="1145628" y="3286591"/>
          <a:ext cx="5349765" cy="1828800"/>
        </p:xfrm>
        <a:graphic>
          <a:graphicData uri="http://schemas.openxmlformats.org/drawingml/2006/table">
            <a:tbl>
              <a:tblPr/>
              <a:tblGrid>
                <a:gridCol w="1783255">
                  <a:extLst>
                    <a:ext uri="{9D8B030D-6E8A-4147-A177-3AD203B41FA5}">
                      <a16:colId xmlns:a16="http://schemas.microsoft.com/office/drawing/2014/main" val="1788344609"/>
                    </a:ext>
                  </a:extLst>
                </a:gridCol>
                <a:gridCol w="1783255">
                  <a:extLst>
                    <a:ext uri="{9D8B030D-6E8A-4147-A177-3AD203B41FA5}">
                      <a16:colId xmlns:a16="http://schemas.microsoft.com/office/drawing/2014/main" val="1812348251"/>
                    </a:ext>
                  </a:extLst>
                </a:gridCol>
                <a:gridCol w="1783255">
                  <a:extLst>
                    <a:ext uri="{9D8B030D-6E8A-4147-A177-3AD203B41FA5}">
                      <a16:colId xmlns:a16="http://schemas.microsoft.com/office/drawing/2014/main" val="4132282326"/>
                    </a:ext>
                  </a:extLst>
                </a:gridCol>
              </a:tblGrid>
              <a:tr h="297339">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endParaRPr lang="en-US" b="1" dirty="0">
                        <a:effectLst/>
                      </a:endParaRPr>
                    </a:p>
                  </a:txBody>
                  <a:tcPr anchor="ctr">
                    <a:lnL>
                      <a:noFill/>
                    </a:lnL>
                    <a:lnR>
                      <a:noFill/>
                    </a:lnR>
                    <a:lnT>
                      <a:noFill/>
                    </a:lnT>
                    <a:lnB>
                      <a:noFill/>
                    </a:lnB>
                  </a:tcPr>
                </a:tc>
                <a:tc>
                  <a:txBody>
                    <a:bodyPr/>
                    <a:lstStyle/>
                    <a:p>
                      <a:pPr algn="r" fontAlgn="ctr"/>
                      <a:endParaRPr lang="en-US" b="1" dirty="0">
                        <a:effectLst/>
                      </a:endParaRPr>
                    </a:p>
                  </a:txBody>
                  <a:tcPr anchor="ctr">
                    <a:lnL>
                      <a:noFill/>
                    </a:lnL>
                    <a:lnR>
                      <a:noFill/>
                    </a:lnR>
                    <a:lnT>
                      <a:noFill/>
                    </a:lnT>
                    <a:lnB>
                      <a:noFill/>
                    </a:lnB>
                  </a:tcPr>
                </a:tc>
                <a:extLst>
                  <a:ext uri="{0D108BD9-81ED-4DB2-BD59-A6C34878D82A}">
                    <a16:rowId xmlns:a16="http://schemas.microsoft.com/office/drawing/2014/main" val="3132954021"/>
                  </a:ext>
                </a:extLst>
              </a:tr>
              <a:tr h="297339">
                <a:tc>
                  <a:txBody>
                    <a:bodyPr/>
                    <a:lstStyle/>
                    <a:p>
                      <a:pPr algn="r" fontAlgn="ctr"/>
                      <a:r>
                        <a:rPr lang="en-US">
                          <a:effectLst/>
                        </a:rPr>
                        <a:t>F9 FT B1022</a:t>
                      </a: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709988424"/>
                  </a:ext>
                </a:extLst>
              </a:tr>
              <a:tr h="297339">
                <a:tc>
                  <a:txBody>
                    <a:bodyPr/>
                    <a:lstStyle/>
                    <a:p>
                      <a:pPr algn="r" fontAlgn="ctr"/>
                      <a:r>
                        <a:rPr lang="en-US">
                          <a:effectLst/>
                        </a:rPr>
                        <a:t>F9 FT B1026</a:t>
                      </a: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3826517891"/>
                  </a:ext>
                </a:extLst>
              </a:tr>
              <a:tr h="297339">
                <a:tc>
                  <a:txBody>
                    <a:bodyPr/>
                    <a:lstStyle/>
                    <a:p>
                      <a:pPr algn="r" fontAlgn="ctr"/>
                      <a:r>
                        <a:rPr lang="en-US">
                          <a:effectLst/>
                        </a:rPr>
                        <a:t>F9 FT B1021.2</a:t>
                      </a: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2128789594"/>
                  </a:ext>
                </a:extLst>
              </a:tr>
              <a:tr h="297339">
                <a:tc>
                  <a:txBody>
                    <a:bodyPr/>
                    <a:lstStyle/>
                    <a:p>
                      <a:pPr algn="r" fontAlgn="ctr"/>
                      <a:r>
                        <a:rPr lang="en-US">
                          <a:effectLst/>
                        </a:rPr>
                        <a:t>F9 FT B1031.2</a:t>
                      </a: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tc>
                  <a:txBody>
                    <a:bodyPr/>
                    <a:lstStyle/>
                    <a:p>
                      <a:pPr algn="r" fontAlgn="ctr"/>
                      <a:endParaRPr lang="en-US" dirty="0">
                        <a:effectLst/>
                      </a:endParaRPr>
                    </a:p>
                  </a:txBody>
                  <a:tcPr anchor="ctr">
                    <a:lnL>
                      <a:noFill/>
                    </a:lnL>
                    <a:lnR>
                      <a:noFill/>
                    </a:lnR>
                    <a:lnT>
                      <a:noFill/>
                    </a:lnT>
                    <a:lnB>
                      <a:noFill/>
                    </a:lnB>
                  </a:tcPr>
                </a:tc>
                <a:extLst>
                  <a:ext uri="{0D108BD9-81ED-4DB2-BD59-A6C34878D82A}">
                    <a16:rowId xmlns:a16="http://schemas.microsoft.com/office/drawing/2014/main" val="1136629882"/>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3793"/>
            <a:ext cx="10129511" cy="53077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with API and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with SQL and Pandas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Visualization of Exploratory Data Analysis with Matplotlib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Visual Analytics and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with Machine Learning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SELECT</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COUNT</a:t>
            </a:r>
            <a:r>
              <a:rPr kumimoji="0" lang="en-US" altLang="en-US" sz="2000" b="0" i="0" u="none" strike="noStrike" cap="none" normalizeH="0" baseline="0" dirty="0">
                <a:ln>
                  <a:noFill/>
                </a:ln>
                <a:solidFill>
                  <a:srgbClr val="212121"/>
                </a:solidFill>
                <a:effectLst/>
                <a:latin typeface="Abadi" panose="020B0604020104020204" pitchFamily="34" charset="0"/>
              </a:rPr>
              <a:t>(</a:t>
            </a:r>
            <a:r>
              <a:rPr kumimoji="0" lang="en-US" altLang="en-US" sz="2000" b="0" i="0" u="none" strike="noStrike" cap="none" normalizeH="0" baseline="0" dirty="0">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FROM</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SPACEXTBL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WHERE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a:t>
            </a:r>
            <a:r>
              <a:rPr kumimoji="0" lang="en-US" altLang="en-US" sz="2000" b="0" i="0" u="none" strike="noStrike" cap="none" normalizeH="0" baseline="0" dirty="0">
                <a:ln>
                  <a:noFill/>
                </a:ln>
                <a:solidFill>
                  <a:srgbClr val="212121"/>
                </a:solidFill>
                <a:effectLst/>
                <a:latin typeface="Abadi" panose="020B0604020104020204" pitchFamily="34" charset="0"/>
              </a:rPr>
              <a:t> 'Success’ or </a:t>
            </a:r>
            <a:r>
              <a:rPr kumimoji="0" lang="en-US" altLang="en-US" sz="2000" b="0" i="0" u="none" strike="noStrike" cap="none" normalizeH="0" baseline="0" dirty="0">
                <a:ln>
                  <a:noFill/>
                </a:ln>
                <a:solidFill>
                  <a:schemeClr val="tx1"/>
                </a:solidFill>
                <a:effectLst/>
                <a:latin typeface="Abadi" panose="020B0604020104020204" pitchFamily="34" charset="0"/>
              </a:rPr>
              <a:t>MISSION_OUTCOME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a:t>
            </a:r>
            <a:r>
              <a:rPr kumimoji="0" lang="en-US" altLang="en-US" sz="2000" b="0" i="0" u="none" strike="noStrike" cap="none" normalizeH="0" baseline="0" dirty="0">
                <a:ln>
                  <a:noFill/>
                </a:ln>
                <a:solidFill>
                  <a:srgbClr val="212121"/>
                </a:solidFill>
                <a:effectLst/>
                <a:latin typeface="Abadi" panose="020B0604020104020204" pitchFamily="34" charset="0"/>
              </a:rPr>
              <a:t> Failure(in flight)';</a:t>
            </a:r>
            <a:r>
              <a:rPr kumimoji="0" lang="en-US" altLang="en-US" sz="2000" b="0" i="0" u="none" strike="noStrike" cap="none" normalizeH="0" baseline="0" dirty="0">
                <a:ln>
                  <a:noFill/>
                </a:ln>
                <a:solidFill>
                  <a:schemeClr val="tx1"/>
                </a:solidFill>
                <a:effectLst/>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100</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select BOOSTER_VERSION from SPACEXTBL where PAYLOAD_MASS__KG_ = (select max(PAYLOAD_MASS__KG_) from SPACEXTBL)</a:t>
            </a:r>
            <a:r>
              <a:rPr kumimoji="0" lang="en-US" altLang="en-US" sz="2000" b="0" i="0" u="none" strike="noStrike" cap="none" normalizeH="0" baseline="0" dirty="0">
                <a:ln>
                  <a:noFill/>
                </a:ln>
                <a:solidFill>
                  <a:schemeClr val="tx1"/>
                </a:solidFill>
                <a:effectLst/>
                <a:latin typeface="Abadi" panose="020B0604020104020204" pitchFamily="34" charset="0"/>
              </a:rPr>
              <a:t>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7" name="Table 6">
            <a:extLst>
              <a:ext uri="{FF2B5EF4-FFF2-40B4-BE49-F238E27FC236}">
                <a16:creationId xmlns:a16="http://schemas.microsoft.com/office/drawing/2014/main" id="{5D3D0812-F28F-4911-A96C-81DE94DE445B}"/>
              </a:ext>
            </a:extLst>
          </p:cNvPr>
          <p:cNvGraphicFramePr>
            <a:graphicFrameLocks noGrp="1"/>
          </p:cNvGraphicFramePr>
          <p:nvPr>
            <p:extLst>
              <p:ext uri="{D42A27DB-BD31-4B8C-83A1-F6EECF244321}">
                <p14:modId xmlns:p14="http://schemas.microsoft.com/office/powerpoint/2010/main" val="992249320"/>
              </p:ext>
            </p:extLst>
          </p:nvPr>
        </p:nvGraphicFramePr>
        <p:xfrm>
          <a:off x="515008" y="1492469"/>
          <a:ext cx="10942964" cy="4684498"/>
        </p:xfrm>
        <a:graphic>
          <a:graphicData uri="http://schemas.openxmlformats.org/drawingml/2006/table">
            <a:tbl>
              <a:tblPr/>
              <a:tblGrid>
                <a:gridCol w="10942964">
                  <a:extLst>
                    <a:ext uri="{9D8B030D-6E8A-4147-A177-3AD203B41FA5}">
                      <a16:colId xmlns:a16="http://schemas.microsoft.com/office/drawing/2014/main" val="2740013715"/>
                    </a:ext>
                  </a:extLst>
                </a:gridCol>
              </a:tblGrid>
              <a:tr h="360346">
                <a:tc>
                  <a:txBody>
                    <a:bodyPr/>
                    <a:lstStyle/>
                    <a:p>
                      <a:pPr algn="r" fontAlgn="ctr"/>
                      <a:r>
                        <a:rPr lang="en-US" sz="1600" b="1">
                          <a:effectLst/>
                        </a:rPr>
                        <a:t>Booster_Version</a:t>
                      </a:r>
                    </a:p>
                  </a:txBody>
                  <a:tcPr marL="83680" marR="83680" marT="41840" marB="41840" anchor="ctr">
                    <a:lnL>
                      <a:noFill/>
                    </a:lnL>
                    <a:lnR>
                      <a:noFill/>
                    </a:lnR>
                    <a:lnT>
                      <a:noFill/>
                    </a:lnT>
                    <a:lnB>
                      <a:noFill/>
                    </a:lnB>
                  </a:tcPr>
                </a:tc>
                <a:extLst>
                  <a:ext uri="{0D108BD9-81ED-4DB2-BD59-A6C34878D82A}">
                    <a16:rowId xmlns:a16="http://schemas.microsoft.com/office/drawing/2014/main" val="2692008874"/>
                  </a:ext>
                </a:extLst>
              </a:tr>
              <a:tr h="360346">
                <a:tc>
                  <a:txBody>
                    <a:bodyPr/>
                    <a:lstStyle/>
                    <a:p>
                      <a:pPr algn="r" fontAlgn="ctr"/>
                      <a:r>
                        <a:rPr lang="en-US" sz="1600">
                          <a:effectLst/>
                        </a:rPr>
                        <a:t>F9 B5 B1048.4</a:t>
                      </a:r>
                    </a:p>
                  </a:txBody>
                  <a:tcPr marL="83680" marR="83680" marT="41840" marB="41840" anchor="ctr">
                    <a:lnL>
                      <a:noFill/>
                    </a:lnL>
                    <a:lnR>
                      <a:noFill/>
                    </a:lnR>
                    <a:lnT>
                      <a:noFill/>
                    </a:lnT>
                    <a:lnB>
                      <a:noFill/>
                    </a:lnB>
                  </a:tcPr>
                </a:tc>
                <a:extLst>
                  <a:ext uri="{0D108BD9-81ED-4DB2-BD59-A6C34878D82A}">
                    <a16:rowId xmlns:a16="http://schemas.microsoft.com/office/drawing/2014/main" val="2456548283"/>
                  </a:ext>
                </a:extLst>
              </a:tr>
              <a:tr h="360346">
                <a:tc>
                  <a:txBody>
                    <a:bodyPr/>
                    <a:lstStyle/>
                    <a:p>
                      <a:pPr algn="r" fontAlgn="ctr"/>
                      <a:r>
                        <a:rPr lang="en-US" sz="1600">
                          <a:effectLst/>
                        </a:rPr>
                        <a:t>F9 B5 B1049.4</a:t>
                      </a:r>
                    </a:p>
                  </a:txBody>
                  <a:tcPr marL="83680" marR="83680" marT="41840" marB="41840" anchor="ctr">
                    <a:lnL>
                      <a:noFill/>
                    </a:lnL>
                    <a:lnR>
                      <a:noFill/>
                    </a:lnR>
                    <a:lnT>
                      <a:noFill/>
                    </a:lnT>
                    <a:lnB>
                      <a:noFill/>
                    </a:lnB>
                  </a:tcPr>
                </a:tc>
                <a:extLst>
                  <a:ext uri="{0D108BD9-81ED-4DB2-BD59-A6C34878D82A}">
                    <a16:rowId xmlns:a16="http://schemas.microsoft.com/office/drawing/2014/main" val="4101401020"/>
                  </a:ext>
                </a:extLst>
              </a:tr>
              <a:tr h="360346">
                <a:tc>
                  <a:txBody>
                    <a:bodyPr/>
                    <a:lstStyle/>
                    <a:p>
                      <a:pPr algn="r" fontAlgn="ctr"/>
                      <a:r>
                        <a:rPr lang="en-US" sz="1600">
                          <a:effectLst/>
                        </a:rPr>
                        <a:t>F9 B5 B1051.3</a:t>
                      </a:r>
                    </a:p>
                  </a:txBody>
                  <a:tcPr marL="83680" marR="83680" marT="41840" marB="41840" anchor="ctr">
                    <a:lnL>
                      <a:noFill/>
                    </a:lnL>
                    <a:lnR>
                      <a:noFill/>
                    </a:lnR>
                    <a:lnT>
                      <a:noFill/>
                    </a:lnT>
                    <a:lnB>
                      <a:noFill/>
                    </a:lnB>
                  </a:tcPr>
                </a:tc>
                <a:extLst>
                  <a:ext uri="{0D108BD9-81ED-4DB2-BD59-A6C34878D82A}">
                    <a16:rowId xmlns:a16="http://schemas.microsoft.com/office/drawing/2014/main" val="1386384918"/>
                  </a:ext>
                </a:extLst>
              </a:tr>
              <a:tr h="360346">
                <a:tc>
                  <a:txBody>
                    <a:bodyPr/>
                    <a:lstStyle/>
                    <a:p>
                      <a:pPr algn="r" fontAlgn="ctr"/>
                      <a:r>
                        <a:rPr lang="en-US" sz="1600">
                          <a:effectLst/>
                        </a:rPr>
                        <a:t>F9 B5 B1056.4</a:t>
                      </a:r>
                    </a:p>
                  </a:txBody>
                  <a:tcPr marL="83680" marR="83680" marT="41840" marB="41840" anchor="ctr">
                    <a:lnL>
                      <a:noFill/>
                    </a:lnL>
                    <a:lnR>
                      <a:noFill/>
                    </a:lnR>
                    <a:lnT>
                      <a:noFill/>
                    </a:lnT>
                    <a:lnB>
                      <a:noFill/>
                    </a:lnB>
                  </a:tcPr>
                </a:tc>
                <a:extLst>
                  <a:ext uri="{0D108BD9-81ED-4DB2-BD59-A6C34878D82A}">
                    <a16:rowId xmlns:a16="http://schemas.microsoft.com/office/drawing/2014/main" val="2744697264"/>
                  </a:ext>
                </a:extLst>
              </a:tr>
              <a:tr h="360346">
                <a:tc>
                  <a:txBody>
                    <a:bodyPr/>
                    <a:lstStyle/>
                    <a:p>
                      <a:pPr algn="r" fontAlgn="ctr"/>
                      <a:r>
                        <a:rPr lang="en-US" sz="1600">
                          <a:effectLst/>
                        </a:rPr>
                        <a:t>F9 B5 B1048.5</a:t>
                      </a:r>
                    </a:p>
                  </a:txBody>
                  <a:tcPr marL="83680" marR="83680" marT="41840" marB="41840" anchor="ctr">
                    <a:lnL>
                      <a:noFill/>
                    </a:lnL>
                    <a:lnR>
                      <a:noFill/>
                    </a:lnR>
                    <a:lnT>
                      <a:noFill/>
                    </a:lnT>
                    <a:lnB>
                      <a:noFill/>
                    </a:lnB>
                  </a:tcPr>
                </a:tc>
                <a:extLst>
                  <a:ext uri="{0D108BD9-81ED-4DB2-BD59-A6C34878D82A}">
                    <a16:rowId xmlns:a16="http://schemas.microsoft.com/office/drawing/2014/main" val="1301648856"/>
                  </a:ext>
                </a:extLst>
              </a:tr>
              <a:tr h="360346">
                <a:tc>
                  <a:txBody>
                    <a:bodyPr/>
                    <a:lstStyle/>
                    <a:p>
                      <a:pPr algn="r" fontAlgn="ctr"/>
                      <a:r>
                        <a:rPr lang="en-US" sz="1600">
                          <a:effectLst/>
                        </a:rPr>
                        <a:t>F9 B5 B1051.4</a:t>
                      </a:r>
                    </a:p>
                  </a:txBody>
                  <a:tcPr marL="83680" marR="83680" marT="41840" marB="41840" anchor="ctr">
                    <a:lnL>
                      <a:noFill/>
                    </a:lnL>
                    <a:lnR>
                      <a:noFill/>
                    </a:lnR>
                    <a:lnT>
                      <a:noFill/>
                    </a:lnT>
                    <a:lnB>
                      <a:noFill/>
                    </a:lnB>
                  </a:tcPr>
                </a:tc>
                <a:extLst>
                  <a:ext uri="{0D108BD9-81ED-4DB2-BD59-A6C34878D82A}">
                    <a16:rowId xmlns:a16="http://schemas.microsoft.com/office/drawing/2014/main" val="3570682593"/>
                  </a:ext>
                </a:extLst>
              </a:tr>
              <a:tr h="360346">
                <a:tc>
                  <a:txBody>
                    <a:bodyPr/>
                    <a:lstStyle/>
                    <a:p>
                      <a:pPr algn="r" fontAlgn="ctr"/>
                      <a:r>
                        <a:rPr lang="en-US" sz="1600">
                          <a:effectLst/>
                        </a:rPr>
                        <a:t>F9 B5 B1049.5</a:t>
                      </a:r>
                    </a:p>
                  </a:txBody>
                  <a:tcPr marL="83680" marR="83680" marT="41840" marB="41840" anchor="ctr">
                    <a:lnL>
                      <a:noFill/>
                    </a:lnL>
                    <a:lnR>
                      <a:noFill/>
                    </a:lnR>
                    <a:lnT>
                      <a:noFill/>
                    </a:lnT>
                    <a:lnB>
                      <a:noFill/>
                    </a:lnB>
                  </a:tcPr>
                </a:tc>
                <a:extLst>
                  <a:ext uri="{0D108BD9-81ED-4DB2-BD59-A6C34878D82A}">
                    <a16:rowId xmlns:a16="http://schemas.microsoft.com/office/drawing/2014/main" val="937227025"/>
                  </a:ext>
                </a:extLst>
              </a:tr>
              <a:tr h="360346">
                <a:tc>
                  <a:txBody>
                    <a:bodyPr/>
                    <a:lstStyle/>
                    <a:p>
                      <a:pPr algn="r" fontAlgn="ctr"/>
                      <a:r>
                        <a:rPr lang="en-US" sz="1600">
                          <a:effectLst/>
                        </a:rPr>
                        <a:t>F9 B5 B1060.2</a:t>
                      </a:r>
                    </a:p>
                  </a:txBody>
                  <a:tcPr marL="83680" marR="83680" marT="41840" marB="41840" anchor="ctr">
                    <a:lnL>
                      <a:noFill/>
                    </a:lnL>
                    <a:lnR>
                      <a:noFill/>
                    </a:lnR>
                    <a:lnT>
                      <a:noFill/>
                    </a:lnT>
                    <a:lnB>
                      <a:noFill/>
                    </a:lnB>
                  </a:tcPr>
                </a:tc>
                <a:extLst>
                  <a:ext uri="{0D108BD9-81ED-4DB2-BD59-A6C34878D82A}">
                    <a16:rowId xmlns:a16="http://schemas.microsoft.com/office/drawing/2014/main" val="574223661"/>
                  </a:ext>
                </a:extLst>
              </a:tr>
              <a:tr h="360346">
                <a:tc>
                  <a:txBody>
                    <a:bodyPr/>
                    <a:lstStyle/>
                    <a:p>
                      <a:pPr algn="r" fontAlgn="ctr"/>
                      <a:r>
                        <a:rPr lang="en-US" sz="1600">
                          <a:effectLst/>
                        </a:rPr>
                        <a:t>F9 B5 B1058.3</a:t>
                      </a:r>
                    </a:p>
                  </a:txBody>
                  <a:tcPr marL="83680" marR="83680" marT="41840" marB="41840" anchor="ctr">
                    <a:lnL>
                      <a:noFill/>
                    </a:lnL>
                    <a:lnR>
                      <a:noFill/>
                    </a:lnR>
                    <a:lnT>
                      <a:noFill/>
                    </a:lnT>
                    <a:lnB>
                      <a:noFill/>
                    </a:lnB>
                  </a:tcPr>
                </a:tc>
                <a:extLst>
                  <a:ext uri="{0D108BD9-81ED-4DB2-BD59-A6C34878D82A}">
                    <a16:rowId xmlns:a16="http://schemas.microsoft.com/office/drawing/2014/main" val="495869956"/>
                  </a:ext>
                </a:extLst>
              </a:tr>
              <a:tr h="360346">
                <a:tc>
                  <a:txBody>
                    <a:bodyPr/>
                    <a:lstStyle/>
                    <a:p>
                      <a:pPr algn="r" fontAlgn="ctr"/>
                      <a:r>
                        <a:rPr lang="en-US" sz="1600">
                          <a:effectLst/>
                        </a:rPr>
                        <a:t>F9 B5 B1051.6</a:t>
                      </a:r>
                    </a:p>
                  </a:txBody>
                  <a:tcPr marL="83680" marR="83680" marT="41840" marB="41840" anchor="ctr">
                    <a:lnL>
                      <a:noFill/>
                    </a:lnL>
                    <a:lnR>
                      <a:noFill/>
                    </a:lnR>
                    <a:lnT>
                      <a:noFill/>
                    </a:lnT>
                    <a:lnB>
                      <a:noFill/>
                    </a:lnB>
                  </a:tcPr>
                </a:tc>
                <a:extLst>
                  <a:ext uri="{0D108BD9-81ED-4DB2-BD59-A6C34878D82A}">
                    <a16:rowId xmlns:a16="http://schemas.microsoft.com/office/drawing/2014/main" val="193648545"/>
                  </a:ext>
                </a:extLst>
              </a:tr>
              <a:tr h="360346">
                <a:tc>
                  <a:txBody>
                    <a:bodyPr/>
                    <a:lstStyle/>
                    <a:p>
                      <a:pPr algn="r" fontAlgn="ctr"/>
                      <a:r>
                        <a:rPr lang="en-US" sz="1600">
                          <a:effectLst/>
                        </a:rPr>
                        <a:t>F9 B5 B1060.3</a:t>
                      </a:r>
                    </a:p>
                  </a:txBody>
                  <a:tcPr marL="83680" marR="83680" marT="41840" marB="41840" anchor="ctr">
                    <a:lnL>
                      <a:noFill/>
                    </a:lnL>
                    <a:lnR>
                      <a:noFill/>
                    </a:lnR>
                    <a:lnT>
                      <a:noFill/>
                    </a:lnT>
                    <a:lnB>
                      <a:noFill/>
                    </a:lnB>
                  </a:tcPr>
                </a:tc>
                <a:extLst>
                  <a:ext uri="{0D108BD9-81ED-4DB2-BD59-A6C34878D82A}">
                    <a16:rowId xmlns:a16="http://schemas.microsoft.com/office/drawing/2014/main" val="1690532598"/>
                  </a:ext>
                </a:extLst>
              </a:tr>
              <a:tr h="360346">
                <a:tc>
                  <a:txBody>
                    <a:bodyPr/>
                    <a:lstStyle/>
                    <a:p>
                      <a:pPr algn="r" fontAlgn="ctr"/>
                      <a:r>
                        <a:rPr lang="en-US" sz="1600" dirty="0">
                          <a:effectLst/>
                        </a:rPr>
                        <a:t>F9 B5 B1049.7</a:t>
                      </a:r>
                    </a:p>
                  </a:txBody>
                  <a:tcPr marL="83680" marR="83680" marT="41840" marB="41840" anchor="ctr">
                    <a:lnL>
                      <a:noFill/>
                    </a:lnL>
                    <a:lnR>
                      <a:noFill/>
                    </a:lnR>
                    <a:lnT>
                      <a:noFill/>
                    </a:lnT>
                    <a:lnB>
                      <a:noFill/>
                    </a:lnB>
                  </a:tcPr>
                </a:tc>
                <a:extLst>
                  <a:ext uri="{0D108BD9-81ED-4DB2-BD59-A6C34878D82A}">
                    <a16:rowId xmlns:a16="http://schemas.microsoft.com/office/drawing/2014/main" val="592987645"/>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83790" cy="4351338"/>
          </a:xfrm>
          <a:prstGeom prst="rect">
            <a:avLst/>
          </a:prstGeom>
        </p:spPr>
        <p:txBody>
          <a:bodyPr lIns="91440" tIns="45720" rIns="91440" bIns="45720" anchor="t">
            <a:norm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lang="en-US" sz="2200" dirty="0">
                <a:solidFill>
                  <a:schemeClr val="accent3">
                    <a:lumMod val="25000"/>
                  </a:schemeClr>
                </a:solidFill>
                <a:latin typeface="Abadi"/>
              </a:rPr>
              <a:t>Query: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SELECT</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LANDING__OUTCOME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BOOSTER_VERSION</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LAUNCH_SITE</a:t>
            </a:r>
            <a:r>
              <a:rPr kumimoji="0" lang="en-US" altLang="en-US" sz="2000" b="0" i="0" u="none" strike="noStrike" cap="none" normalizeH="0" baseline="0" dirty="0">
                <a:ln>
                  <a:noFill/>
                </a:ln>
                <a:solidFill>
                  <a:srgbClr val="212121"/>
                </a:solidFill>
                <a:effectLst/>
                <a:latin typeface="Abadi" panose="020B0604020104020204" pitchFamily="34" charset="0"/>
              </a:rPr>
              <a:t>, </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from</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SPACEXTBL</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WHERE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0" i="0" u="none" strike="noStrike" cap="none" normalizeH="0" baseline="0" dirty="0">
                <a:ln>
                  <a:noFill/>
                </a:ln>
                <a:solidFill>
                  <a:schemeClr val="tx1"/>
                </a:solidFill>
                <a:effectLst/>
                <a:latin typeface="Abadi" panose="020B0604020104020204" pitchFamily="34" charset="0"/>
              </a:rPr>
              <a:t>LANDING__OUTCOME</a:t>
            </a: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0" i="0" u="none" strike="noStrike" cap="none" normalizeH="0" baseline="0" dirty="0">
                <a:ln>
                  <a:noFill/>
                </a:ln>
                <a:solidFill>
                  <a:srgbClr val="212121"/>
                </a:solidFill>
                <a:effectLst/>
                <a:latin typeface="Abadi" panose="020B0604020104020204" pitchFamily="34" charset="0"/>
              </a:rPr>
              <a:t> 'Failure (drone ship)') </a:t>
            </a:r>
            <a:r>
              <a:rPr kumimoji="0" lang="en-US" altLang="en-US" sz="2000" b="1" i="0" u="none" strike="noStrike" cap="none" normalizeH="0" baseline="0" dirty="0">
                <a:ln>
                  <a:noFill/>
                </a:ln>
                <a:solidFill>
                  <a:srgbClr val="212121"/>
                </a:solidFill>
                <a:effectLst/>
                <a:latin typeface="Abadi" panose="020B0604020104020204" pitchFamily="34" charset="0"/>
              </a:rPr>
              <a:t>AND</a:t>
            </a:r>
            <a:r>
              <a:rPr kumimoji="0" lang="en-US" altLang="en-US" sz="2000" b="0" i="0" u="none" strike="noStrike" cap="none" normalizeH="0" baseline="0" dirty="0">
                <a:ln>
                  <a:noFill/>
                </a:ln>
                <a:solidFill>
                  <a:srgbClr val="212121"/>
                </a:solidFill>
                <a:effectLst/>
                <a:latin typeface="Abadi" panose="020B0604020104020204" pitchFamily="34" charset="0"/>
              </a:rPr>
              <a:t> (</a:t>
            </a:r>
            <a:endParaRPr kumimoji="0" lang="en-US" altLang="en-US" sz="2000" b="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12121"/>
                </a:solidFill>
                <a:effectLst/>
                <a:latin typeface="Abadi" panose="020B0604020104020204" pitchFamily="34" charset="0"/>
              </a:rPr>
              <a:t> </a:t>
            </a:r>
            <a:r>
              <a:rPr kumimoji="0" lang="en-US" altLang="en-US" sz="2000" b="1" i="0" u="none" strike="noStrike" cap="none" normalizeH="0" baseline="0" dirty="0">
                <a:ln>
                  <a:noFill/>
                </a:ln>
                <a:solidFill>
                  <a:srgbClr val="212121"/>
                </a:solidFill>
                <a:effectLst/>
                <a:latin typeface="Abadi" panose="020B0604020104020204" pitchFamily="34" charset="0"/>
              </a:rPr>
              <a:t>LIKE</a:t>
            </a:r>
            <a:r>
              <a:rPr kumimoji="0" lang="en-US" altLang="en-US" sz="2000" b="0" i="0" u="none" strike="noStrike" cap="none" normalizeH="0" baseline="0" dirty="0">
                <a:ln>
                  <a:noFill/>
                </a:ln>
                <a:solidFill>
                  <a:srgbClr val="212121"/>
                </a:solidFill>
                <a:effectLst/>
                <a:latin typeface="Abadi" panose="020B0604020104020204" pitchFamily="34" charset="0"/>
              </a:rPr>
              <a:t> '%2015%');</a:t>
            </a:r>
            <a:r>
              <a:rPr kumimoji="0" lang="en-US" altLang="en-US" sz="2000" b="0" i="0" u="none" strike="noStrike" cap="none" normalizeH="0" baseline="0" dirty="0">
                <a:ln>
                  <a:noFill/>
                </a:ln>
                <a:solidFill>
                  <a:schemeClr val="tx1"/>
                </a:solidFill>
                <a:effectLst/>
                <a:latin typeface="Abadi" panose="020B0604020104020204" pitchFamily="34" charset="0"/>
              </a:rPr>
              <a:t>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result with a short explanation: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2 missions failed in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169F177C-C849-8511-49BE-1607D0D1A1EA}"/>
              </a:ext>
            </a:extLst>
          </p:cNvPr>
          <p:cNvGraphicFramePr>
            <a:graphicFrameLocks noGrp="1"/>
          </p:cNvGraphicFramePr>
          <p:nvPr/>
        </p:nvGraphicFramePr>
        <p:xfrm>
          <a:off x="838200" y="3452654"/>
          <a:ext cx="10515600" cy="1097280"/>
        </p:xfrm>
        <a:graphic>
          <a:graphicData uri="http://schemas.openxmlformats.org/drawingml/2006/table">
            <a:tbl>
              <a:tblPr/>
              <a:tblGrid>
                <a:gridCol w="2628900">
                  <a:extLst>
                    <a:ext uri="{9D8B030D-6E8A-4147-A177-3AD203B41FA5}">
                      <a16:colId xmlns:a16="http://schemas.microsoft.com/office/drawing/2014/main" val="3364063886"/>
                    </a:ext>
                  </a:extLst>
                </a:gridCol>
                <a:gridCol w="2628900">
                  <a:extLst>
                    <a:ext uri="{9D8B030D-6E8A-4147-A177-3AD203B41FA5}">
                      <a16:colId xmlns:a16="http://schemas.microsoft.com/office/drawing/2014/main" val="572424898"/>
                    </a:ext>
                  </a:extLst>
                </a:gridCol>
                <a:gridCol w="2628900">
                  <a:extLst>
                    <a:ext uri="{9D8B030D-6E8A-4147-A177-3AD203B41FA5}">
                      <a16:colId xmlns:a16="http://schemas.microsoft.com/office/drawing/2014/main" val="2661156172"/>
                    </a:ext>
                  </a:extLst>
                </a:gridCol>
                <a:gridCol w="2628900">
                  <a:extLst>
                    <a:ext uri="{9D8B030D-6E8A-4147-A177-3AD203B41FA5}">
                      <a16:colId xmlns:a16="http://schemas.microsoft.com/office/drawing/2014/main" val="2508080964"/>
                    </a:ext>
                  </a:extLst>
                </a:gridCol>
              </a:tblGrid>
              <a:tr h="0">
                <a:tc>
                  <a:txBody>
                    <a:bodyPr/>
                    <a:lstStyle/>
                    <a:p>
                      <a:pPr algn="r" fontAlgn="ctr"/>
                      <a:r>
                        <a:rPr lang="en-US" b="1">
                          <a:effectLst/>
                        </a:rPr>
                        <a:t>landing__outcome</a:t>
                      </a:r>
                    </a:p>
                  </a:txBody>
                  <a:tcPr anchor="ctr">
                    <a:lnL>
                      <a:noFill/>
                    </a:lnL>
                    <a:lnR>
                      <a:noFill/>
                    </a:lnR>
                    <a:lnT>
                      <a:noFill/>
                    </a:lnT>
                    <a:lnB>
                      <a:noFill/>
                    </a:lnB>
                  </a:tcPr>
                </a:tc>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r>
                        <a:rPr lang="en-US" b="1">
                          <a:effectLst/>
                        </a:rPr>
                        <a:t>launch_site</a:t>
                      </a:r>
                    </a:p>
                  </a:txBody>
                  <a:tcPr anchor="ctr">
                    <a:lnL>
                      <a:noFill/>
                    </a:lnL>
                    <a:lnR>
                      <a:noFill/>
                    </a:lnR>
                    <a:lnT>
                      <a:noFill/>
                    </a:lnT>
                    <a:lnB>
                      <a:noFill/>
                    </a:lnB>
                  </a:tcPr>
                </a:tc>
                <a:tc>
                  <a:txBody>
                    <a:bodyPr/>
                    <a:lstStyle/>
                    <a:p>
                      <a:pPr algn="r" fontAlgn="ctr"/>
                      <a:r>
                        <a:rPr lang="en-US" b="1">
                          <a:effectLst/>
                        </a:rPr>
                        <a:t>DATE</a:t>
                      </a:r>
                    </a:p>
                  </a:txBody>
                  <a:tcPr anchor="ctr">
                    <a:lnL>
                      <a:noFill/>
                    </a:lnL>
                    <a:lnR>
                      <a:noFill/>
                    </a:lnR>
                    <a:lnT>
                      <a:noFill/>
                    </a:lnT>
                    <a:lnB>
                      <a:noFill/>
                    </a:lnB>
                  </a:tcPr>
                </a:tc>
                <a:extLst>
                  <a:ext uri="{0D108BD9-81ED-4DB2-BD59-A6C34878D82A}">
                    <a16:rowId xmlns:a16="http://schemas.microsoft.com/office/drawing/2014/main" val="3763380770"/>
                  </a:ext>
                </a:extLst>
              </a:tr>
              <a:tr h="0">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F9 v1.1 B1012</a:t>
                      </a:r>
                    </a:p>
                  </a:txBody>
                  <a:tcPr anchor="ctr">
                    <a:lnL>
                      <a:noFill/>
                    </a:lnL>
                    <a:lnR>
                      <a:noFill/>
                    </a:lnR>
                    <a:lnT>
                      <a:noFill/>
                    </a:lnT>
                    <a:lnB>
                      <a:noFill/>
                    </a:lnB>
                  </a:tcPr>
                </a:tc>
                <a:tc>
                  <a:txBody>
                    <a:bodyPr/>
                    <a:lstStyle/>
                    <a:p>
                      <a:pPr algn="r" fontAlgn="ctr"/>
                      <a:r>
                        <a:rPr lang="en-US">
                          <a:effectLst/>
                        </a:rPr>
                        <a:t>CCAFS LC-40</a:t>
                      </a:r>
                    </a:p>
                  </a:txBody>
                  <a:tcPr anchor="ctr">
                    <a:lnL>
                      <a:noFill/>
                    </a:lnL>
                    <a:lnR>
                      <a:noFill/>
                    </a:lnR>
                    <a:lnT>
                      <a:noFill/>
                    </a:lnT>
                    <a:lnB>
                      <a:noFill/>
                    </a:lnB>
                  </a:tcPr>
                </a:tc>
                <a:tc>
                  <a:txBody>
                    <a:bodyPr/>
                    <a:lstStyle/>
                    <a:p>
                      <a:pPr algn="r" fontAlgn="ctr"/>
                      <a:r>
                        <a:rPr lang="en-US">
                          <a:effectLst/>
                        </a:rPr>
                        <a:t>2015-01-10</a:t>
                      </a:r>
                    </a:p>
                  </a:txBody>
                  <a:tcPr anchor="ctr">
                    <a:lnL>
                      <a:noFill/>
                    </a:lnL>
                    <a:lnR>
                      <a:noFill/>
                    </a:lnR>
                    <a:lnT>
                      <a:noFill/>
                    </a:lnT>
                    <a:lnB>
                      <a:noFill/>
                    </a:lnB>
                  </a:tcPr>
                </a:tc>
                <a:extLst>
                  <a:ext uri="{0D108BD9-81ED-4DB2-BD59-A6C34878D82A}">
                    <a16:rowId xmlns:a16="http://schemas.microsoft.com/office/drawing/2014/main" val="4150694587"/>
                  </a:ext>
                </a:extLst>
              </a:tr>
              <a:tr h="0">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F9 v1.1 B1015</a:t>
                      </a:r>
                    </a:p>
                  </a:txBody>
                  <a:tcPr anchor="ctr">
                    <a:lnL>
                      <a:noFill/>
                    </a:lnL>
                    <a:lnR>
                      <a:noFill/>
                    </a:lnR>
                    <a:lnT>
                      <a:noFill/>
                    </a:lnT>
                    <a:lnB>
                      <a:noFill/>
                    </a:lnB>
                  </a:tcPr>
                </a:tc>
                <a:tc>
                  <a:txBody>
                    <a:bodyPr/>
                    <a:lstStyle/>
                    <a:p>
                      <a:pPr algn="r" fontAlgn="ctr"/>
                      <a:r>
                        <a:rPr lang="en-US">
                          <a:effectLst/>
                        </a:rPr>
                        <a:t>CCAFS LC-40</a:t>
                      </a:r>
                    </a:p>
                  </a:txBody>
                  <a:tcPr anchor="ctr">
                    <a:lnL>
                      <a:noFill/>
                    </a:lnL>
                    <a:lnR>
                      <a:noFill/>
                    </a:lnR>
                    <a:lnT>
                      <a:noFill/>
                    </a:lnT>
                    <a:lnB>
                      <a:noFill/>
                    </a:lnB>
                  </a:tcPr>
                </a:tc>
                <a:tc>
                  <a:txBody>
                    <a:bodyPr/>
                    <a:lstStyle/>
                    <a:p>
                      <a:pPr algn="r" fontAlgn="ctr"/>
                      <a:r>
                        <a:rPr lang="en-US" dirty="0">
                          <a:effectLst/>
                        </a:rPr>
                        <a:t>2015-04-14</a:t>
                      </a:r>
                    </a:p>
                  </a:txBody>
                  <a:tcPr anchor="ctr">
                    <a:lnL>
                      <a:noFill/>
                    </a:lnL>
                    <a:lnR>
                      <a:noFill/>
                    </a:lnR>
                    <a:lnT>
                      <a:noFill/>
                    </a:lnT>
                    <a:lnB>
                      <a:noFill/>
                    </a:lnB>
                  </a:tcPr>
                </a:tc>
                <a:extLst>
                  <a:ext uri="{0D108BD9-81ED-4DB2-BD59-A6C34878D82A}">
                    <a16:rowId xmlns:a16="http://schemas.microsoft.com/office/drawing/2014/main" val="3630402235"/>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7366"/>
            <a:ext cx="9745589" cy="4789597"/>
          </a:xfrm>
          <a:prstGeom prst="rect">
            <a:avLst/>
          </a:prstGeom>
        </p:spPr>
        <p:txBody>
          <a:bodyPr lIns="91440" tIns="45720" rIns="91440" bIns="45720" anchor="t"/>
          <a:lstStyle/>
          <a:p>
            <a:r>
              <a:rPr lang="en-US" sz="2200" dirty="0">
                <a:solidFill>
                  <a:schemeClr val="accent3">
                    <a:lumMod val="25000"/>
                  </a:schemeClr>
                </a:solidFill>
                <a:latin typeface="Abadi" panose="020B0604020104020204" pitchFamily="34" charset="0"/>
              </a:rPr>
              <a:t>Query:</a:t>
            </a:r>
            <a:r>
              <a:rPr lang="en-US" sz="2000" dirty="0">
                <a:solidFill>
                  <a:schemeClr val="accent3">
                    <a:lumMod val="25000"/>
                  </a:schemeClr>
                </a:solidFill>
                <a:latin typeface="Abadi" panose="020B0604020104020204" pitchFamily="34" charset="0"/>
              </a:rPr>
              <a:t> </a:t>
            </a:r>
            <a:r>
              <a:rPr kumimoji="0" lang="en-US" altLang="en-US" sz="2000" b="1" i="0" u="none" strike="noStrike" cap="none" normalizeH="0" baseline="0" dirty="0">
                <a:ln>
                  <a:noFill/>
                </a:ln>
                <a:solidFill>
                  <a:schemeClr val="tx1"/>
                </a:solidFill>
                <a:effectLst/>
                <a:latin typeface="Abadi" panose="020B0604020104020204" pitchFamily="34" charset="0"/>
              </a:rPr>
              <a:t>%</a:t>
            </a:r>
            <a:r>
              <a:rPr kumimoji="0" lang="en-US" altLang="en-US" sz="2000" b="1" i="0" u="none" strike="noStrike" cap="none" normalizeH="0" baseline="0" dirty="0" err="1">
                <a:ln>
                  <a:noFill/>
                </a:ln>
                <a:solidFill>
                  <a:srgbClr val="212121"/>
                </a:solidFill>
                <a:effectLst/>
                <a:latin typeface="Abadi" panose="020B0604020104020204" pitchFamily="34" charset="0"/>
              </a:rPr>
              <a:t>sql</a:t>
            </a:r>
            <a:r>
              <a:rPr kumimoji="0" lang="en-US" altLang="en-US" sz="2000" b="0" i="0" u="none" strike="noStrike" cap="none" normalizeH="0" baseline="0" dirty="0">
                <a:ln>
                  <a:noFill/>
                </a:ln>
                <a:solidFill>
                  <a:srgbClr val="212121"/>
                </a:solidFill>
                <a:effectLst/>
                <a:latin typeface="Abadi" panose="020B0604020104020204" pitchFamily="34" charset="0"/>
              </a:rPr>
              <a:t> </a:t>
            </a:r>
            <a:r>
              <a:rPr lang="en-US" sz="1800" b="0" i="0" u="none" strike="noStrike" baseline="0" dirty="0">
                <a:solidFill>
                  <a:srgbClr val="292929"/>
                </a:solidFill>
                <a:latin typeface="Abadi" panose="020B0604020104020204" pitchFamily="34" charset="0"/>
              </a:rPr>
              <a:t>SELECT </a:t>
            </a:r>
            <a:r>
              <a:rPr lang="en-US" sz="1800" b="0" i="0" u="none" strike="noStrike" baseline="0" dirty="0" err="1">
                <a:solidFill>
                  <a:srgbClr val="292929"/>
                </a:solidFill>
                <a:latin typeface="Abadi" panose="020B0604020104020204" pitchFamily="34" charset="0"/>
              </a:rPr>
              <a:t>Landing_Outcome</a:t>
            </a:r>
            <a:r>
              <a:rPr lang="en-US" sz="1800" b="0" i="0" u="none" strike="noStrike" baseline="0" dirty="0">
                <a:solidFill>
                  <a:srgbClr val="292929"/>
                </a:solidFill>
                <a:latin typeface="Abadi" panose="020B0604020104020204" pitchFamily="34" charset="0"/>
              </a:rPr>
              <a:t>, Count(*) AS </a:t>
            </a:r>
            <a:r>
              <a:rPr lang="en-US" sz="1800" b="0" i="0" u="none" strike="noStrike" baseline="0" dirty="0" err="1">
                <a:solidFill>
                  <a:srgbClr val="292929"/>
                </a:solidFill>
                <a:latin typeface="Abadi" panose="020B0604020104020204" pitchFamily="34" charset="0"/>
              </a:rPr>
              <a:t>Count_Outcomes</a:t>
            </a:r>
            <a:r>
              <a:rPr lang="en-US" sz="1800" b="0" i="0" u="none" strike="noStrike" baseline="0" dirty="0">
                <a:solidFill>
                  <a:srgbClr val="292929"/>
                </a:solidFill>
                <a:latin typeface="Abadi" panose="020B0604020104020204" pitchFamily="34" charset="0"/>
              </a:rPr>
              <a:t> FROM SPACEXTBL </a:t>
            </a:r>
          </a:p>
          <a:p>
            <a:r>
              <a:rPr lang="en-US" sz="1800" b="0" i="0" u="none" strike="noStrike" baseline="0" dirty="0">
                <a:solidFill>
                  <a:srgbClr val="292929"/>
                </a:solidFill>
                <a:latin typeface="Abadi" panose="020B0604020104020204" pitchFamily="34" charset="0"/>
              </a:rPr>
              <a:t>WHERE  DATE BETWEEN ‘2010-06-04’ AND ‘2017-03-20’ GROUP BY </a:t>
            </a:r>
            <a:r>
              <a:rPr lang="en-US" sz="1800" b="0" i="0" u="none" strike="noStrike" baseline="0" dirty="0" err="1">
                <a:solidFill>
                  <a:srgbClr val="292929"/>
                </a:solidFill>
                <a:latin typeface="Abadi" panose="020B0604020104020204" pitchFamily="34" charset="0"/>
              </a:rPr>
              <a:t>Landing_Outcome</a:t>
            </a:r>
            <a:r>
              <a:rPr lang="en-US" sz="1800" b="0" i="0" u="none" strike="noStrike" baseline="0" dirty="0">
                <a:solidFill>
                  <a:srgbClr val="292929"/>
                </a:solidFill>
                <a:latin typeface="Abadi" panose="020B0604020104020204" pitchFamily="34" charset="0"/>
              </a:rPr>
              <a:t>                                                    ORDER BY </a:t>
            </a:r>
            <a:r>
              <a:rPr lang="en-US" sz="1800" b="0" i="0" u="none" strike="noStrike" baseline="0" dirty="0" err="1">
                <a:solidFill>
                  <a:srgbClr val="292929"/>
                </a:solidFill>
                <a:latin typeface="Abadi" panose="020B0604020104020204" pitchFamily="34" charset="0"/>
              </a:rPr>
              <a:t>Count_Outcomes</a:t>
            </a:r>
            <a:r>
              <a:rPr lang="en-US" sz="1800" b="0" i="0" u="none" strike="noStrike" baseline="0" dirty="0">
                <a:solidFill>
                  <a:srgbClr val="292929"/>
                </a:solidFill>
                <a:latin typeface="Abadi" panose="020B0604020104020204" pitchFamily="34" charset="0"/>
              </a:rPr>
              <a:t> DESC;</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a:t>
            </a:r>
          </a:p>
          <a:p>
            <a:pPr marL="0" indent="0">
              <a:buNone/>
            </a:pPr>
            <a:endParaRPr lang="en-US" sz="1800" b="0" i="0" u="none" strike="noStrike" baseline="0" dirty="0">
              <a:solidFill>
                <a:srgbClr val="292929"/>
              </a:solidFill>
              <a:latin typeface="Abadi" panose="020B0604020104020204" pitchFamily="34" charset="0"/>
            </a:endParaRPr>
          </a:p>
          <a:p>
            <a:pPr marL="0" indent="0">
              <a:buNone/>
            </a:pPr>
            <a:endParaRPr lang="en-US" sz="1800" b="0" i="0" u="none" strike="noStrike" baseline="0" dirty="0">
              <a:solidFill>
                <a:srgbClr val="292929"/>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7" name="Table 6">
            <a:extLst>
              <a:ext uri="{FF2B5EF4-FFF2-40B4-BE49-F238E27FC236}">
                <a16:creationId xmlns:a16="http://schemas.microsoft.com/office/drawing/2014/main" id="{80E2D152-AFF8-DC6F-3B8D-A9D2ADF32EA3}"/>
              </a:ext>
            </a:extLst>
          </p:cNvPr>
          <p:cNvGraphicFramePr>
            <a:graphicFrameLocks noGrp="1"/>
          </p:cNvGraphicFramePr>
          <p:nvPr>
            <p:extLst>
              <p:ext uri="{D42A27DB-BD31-4B8C-83A1-F6EECF244321}">
                <p14:modId xmlns:p14="http://schemas.microsoft.com/office/powerpoint/2010/main" val="2253588304"/>
              </p:ext>
            </p:extLst>
          </p:nvPr>
        </p:nvGraphicFramePr>
        <p:xfrm>
          <a:off x="1391688" y="2726381"/>
          <a:ext cx="8694684" cy="3291840"/>
        </p:xfrm>
        <a:graphic>
          <a:graphicData uri="http://schemas.openxmlformats.org/drawingml/2006/table">
            <a:tbl>
              <a:tblPr/>
              <a:tblGrid>
                <a:gridCol w="2898228">
                  <a:extLst>
                    <a:ext uri="{9D8B030D-6E8A-4147-A177-3AD203B41FA5}">
                      <a16:colId xmlns:a16="http://schemas.microsoft.com/office/drawing/2014/main" val="621395761"/>
                    </a:ext>
                  </a:extLst>
                </a:gridCol>
                <a:gridCol w="2898228">
                  <a:extLst>
                    <a:ext uri="{9D8B030D-6E8A-4147-A177-3AD203B41FA5}">
                      <a16:colId xmlns:a16="http://schemas.microsoft.com/office/drawing/2014/main" val="639189193"/>
                    </a:ext>
                  </a:extLst>
                </a:gridCol>
                <a:gridCol w="2898228">
                  <a:extLst>
                    <a:ext uri="{9D8B030D-6E8A-4147-A177-3AD203B41FA5}">
                      <a16:colId xmlns:a16="http://schemas.microsoft.com/office/drawing/2014/main" val="3604340031"/>
                    </a:ext>
                  </a:extLst>
                </a:gridCol>
              </a:tblGrid>
              <a:tr h="0">
                <a:tc>
                  <a:txBody>
                    <a:bodyPr/>
                    <a:lstStyle/>
                    <a:p>
                      <a:pPr algn="r" fontAlgn="ctr"/>
                      <a:r>
                        <a:rPr lang="en-US" b="1">
                          <a:effectLst/>
                        </a:rPr>
                        <a:t>number</a:t>
                      </a:r>
                    </a:p>
                  </a:txBody>
                  <a:tcPr anchor="ctr">
                    <a:lnL>
                      <a:noFill/>
                    </a:lnL>
                    <a:lnR>
                      <a:noFill/>
                    </a:lnR>
                    <a:lnT>
                      <a:noFill/>
                    </a:lnT>
                    <a:lnB>
                      <a:noFill/>
                    </a:lnB>
                  </a:tcPr>
                </a:tc>
                <a:tc>
                  <a:txBody>
                    <a:bodyPr/>
                    <a:lstStyle/>
                    <a:p>
                      <a:pPr algn="r" fontAlgn="ctr"/>
                      <a:r>
                        <a:rPr lang="en-US" b="1">
                          <a:effectLst/>
                        </a:rPr>
                        <a:t>landing__outcome</a:t>
                      </a:r>
                    </a:p>
                  </a:txBody>
                  <a:tcPr anchor="ctr">
                    <a:lnL>
                      <a:noFill/>
                    </a:lnL>
                    <a:lnR>
                      <a:noFill/>
                    </a:lnR>
                    <a:lnT>
                      <a:noFill/>
                    </a:lnT>
                    <a:lnB>
                      <a:noFill/>
                    </a:lnB>
                  </a:tcPr>
                </a:tc>
                <a:tc>
                  <a:txBody>
                    <a:bodyPr/>
                    <a:lstStyle/>
                    <a:p>
                      <a:pPr algn="r" fontAlgn="ctr"/>
                      <a:r>
                        <a:rPr lang="en-US" b="1">
                          <a:effectLst/>
                        </a:rPr>
                        <a:t>ranking</a:t>
                      </a:r>
                    </a:p>
                  </a:txBody>
                  <a:tcPr anchor="ctr">
                    <a:lnL>
                      <a:noFill/>
                    </a:lnL>
                    <a:lnR>
                      <a:noFill/>
                    </a:lnR>
                    <a:lnT>
                      <a:noFill/>
                    </a:lnT>
                    <a:lnB>
                      <a:noFill/>
                    </a:lnB>
                  </a:tcPr>
                </a:tc>
                <a:extLst>
                  <a:ext uri="{0D108BD9-81ED-4DB2-BD59-A6C34878D82A}">
                    <a16:rowId xmlns:a16="http://schemas.microsoft.com/office/drawing/2014/main" val="1304777111"/>
                  </a:ext>
                </a:extLst>
              </a:tr>
              <a:tr h="0">
                <a:tc>
                  <a:txBody>
                    <a:bodyPr/>
                    <a:lstStyle/>
                    <a:p>
                      <a:pPr algn="r" fontAlgn="ctr"/>
                      <a:r>
                        <a:rPr lang="en-US">
                          <a:effectLst/>
                        </a:rPr>
                        <a:t>10</a:t>
                      </a:r>
                    </a:p>
                  </a:txBody>
                  <a:tcPr anchor="ctr">
                    <a:lnL>
                      <a:noFill/>
                    </a:lnL>
                    <a:lnR>
                      <a:noFill/>
                    </a:lnR>
                    <a:lnT>
                      <a:noFill/>
                    </a:lnT>
                    <a:lnB>
                      <a:noFill/>
                    </a:lnB>
                  </a:tcPr>
                </a:tc>
                <a:tc>
                  <a:txBody>
                    <a:bodyPr/>
                    <a:lstStyle/>
                    <a:p>
                      <a:pPr algn="r" fontAlgn="ctr"/>
                      <a:r>
                        <a:rPr lang="en-US" dirty="0">
                          <a:effectLst/>
                        </a:rPr>
                        <a:t>No attempt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3570287771"/>
                  </a:ext>
                </a:extLst>
              </a:tr>
              <a:tr h="0">
                <a:tc>
                  <a:txBody>
                    <a:bodyPr/>
                    <a:lstStyle/>
                    <a:p>
                      <a:pPr algn="r" fontAlgn="ctr"/>
                      <a:r>
                        <a:rPr lang="en-US">
                          <a:effectLst/>
                        </a:rPr>
                        <a:t>5</a:t>
                      </a:r>
                    </a:p>
                  </a:txBody>
                  <a:tcPr anchor="ctr">
                    <a:lnL>
                      <a:noFill/>
                    </a:lnL>
                    <a:lnR>
                      <a:noFill/>
                    </a:lnR>
                    <a:lnT>
                      <a:noFill/>
                    </a:lnT>
                    <a:lnB>
                      <a:noFill/>
                    </a:lnB>
                  </a:tcPr>
                </a:tc>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extLst>
                  <a:ext uri="{0D108BD9-81ED-4DB2-BD59-A6C34878D82A}">
                    <a16:rowId xmlns:a16="http://schemas.microsoft.com/office/drawing/2014/main" val="3275188545"/>
                  </a:ext>
                </a:extLst>
              </a:tr>
              <a:tr h="0">
                <a:tc>
                  <a:txBody>
                    <a:bodyPr/>
                    <a:lstStyle/>
                    <a:p>
                      <a:pPr algn="r" fontAlgn="ctr"/>
                      <a:r>
                        <a:rPr lang="en-US">
                          <a:effectLst/>
                        </a:rPr>
                        <a:t>5</a:t>
                      </a:r>
                    </a:p>
                  </a:txBody>
                  <a:tcPr anchor="ctr">
                    <a:lnL>
                      <a:noFill/>
                    </a:lnL>
                    <a:lnR>
                      <a:noFill/>
                    </a:lnR>
                    <a:lnT>
                      <a:noFill/>
                    </a:lnT>
                    <a:lnB>
                      <a:noFill/>
                    </a:lnB>
                  </a:tcPr>
                </a:tc>
                <a:tc>
                  <a:txBody>
                    <a:bodyPr/>
                    <a:lstStyle/>
                    <a:p>
                      <a:pPr algn="r" fontAlgn="ctr"/>
                      <a:r>
                        <a:rPr lang="en-US">
                          <a:effectLst/>
                        </a:rPr>
                        <a:t>Success (drone ship)</a:t>
                      </a:r>
                    </a:p>
                  </a:txBody>
                  <a:tcPr anchor="ctr">
                    <a:lnL>
                      <a:noFill/>
                    </a:lnL>
                    <a:lnR>
                      <a:noFill/>
                    </a:lnR>
                    <a:lnT>
                      <a:noFill/>
                    </a:lnT>
                    <a:lnB>
                      <a:noFill/>
                    </a:lnB>
                  </a:tcPr>
                </a:tc>
                <a:tc>
                  <a:txBody>
                    <a:bodyPr/>
                    <a:lstStyle/>
                    <a:p>
                      <a:pPr algn="r" fontAlgn="ctr"/>
                      <a:r>
                        <a:rPr lang="en-US">
                          <a:effectLst/>
                        </a:rPr>
                        <a:t>2</a:t>
                      </a:r>
                    </a:p>
                  </a:txBody>
                  <a:tcPr anchor="ctr">
                    <a:lnL>
                      <a:noFill/>
                    </a:lnL>
                    <a:lnR>
                      <a:noFill/>
                    </a:lnR>
                    <a:lnT>
                      <a:noFill/>
                    </a:lnT>
                    <a:lnB>
                      <a:noFill/>
                    </a:lnB>
                  </a:tcPr>
                </a:tc>
                <a:extLst>
                  <a:ext uri="{0D108BD9-81ED-4DB2-BD59-A6C34878D82A}">
                    <a16:rowId xmlns:a16="http://schemas.microsoft.com/office/drawing/2014/main" val="2050065676"/>
                  </a:ext>
                </a:extLst>
              </a:tr>
              <a:tr h="0">
                <a:tc>
                  <a:txBody>
                    <a:bodyPr/>
                    <a:lstStyle/>
                    <a:p>
                      <a:pPr algn="r" fontAlgn="ctr"/>
                      <a:r>
                        <a:rPr lang="en-US">
                          <a:effectLst/>
                        </a:rPr>
                        <a:t>3</a:t>
                      </a:r>
                    </a:p>
                  </a:txBody>
                  <a:tcPr anchor="ctr">
                    <a:lnL>
                      <a:noFill/>
                    </a:lnL>
                    <a:lnR>
                      <a:noFill/>
                    </a:lnR>
                    <a:lnT>
                      <a:noFill/>
                    </a:lnT>
                    <a:lnB>
                      <a:noFill/>
                    </a:lnB>
                  </a:tcPr>
                </a:tc>
                <a:tc>
                  <a:txBody>
                    <a:bodyPr/>
                    <a:lstStyle/>
                    <a:p>
                      <a:pPr algn="r" fontAlgn="ctr"/>
                      <a:r>
                        <a:rPr lang="en-US">
                          <a:effectLst/>
                        </a:rPr>
                        <a:t>Controlled (ocean)</a:t>
                      </a:r>
                    </a:p>
                  </a:txBody>
                  <a:tcPr anchor="ctr">
                    <a:lnL>
                      <a:noFill/>
                    </a:lnL>
                    <a:lnR>
                      <a:noFill/>
                    </a:lnR>
                    <a:lnT>
                      <a:noFill/>
                    </a:lnT>
                    <a:lnB>
                      <a:noFill/>
                    </a:lnB>
                  </a:tcPr>
                </a:tc>
                <a:tc>
                  <a:txBody>
                    <a:bodyPr/>
                    <a:lstStyle/>
                    <a:p>
                      <a:pPr algn="r" fontAlgn="ctr"/>
                      <a:r>
                        <a:rPr lang="en-US">
                          <a:effectLst/>
                        </a:rPr>
                        <a:t>4</a:t>
                      </a:r>
                    </a:p>
                  </a:txBody>
                  <a:tcPr anchor="ctr">
                    <a:lnL>
                      <a:noFill/>
                    </a:lnL>
                    <a:lnR>
                      <a:noFill/>
                    </a:lnR>
                    <a:lnT>
                      <a:noFill/>
                    </a:lnT>
                    <a:lnB>
                      <a:noFill/>
                    </a:lnB>
                  </a:tcPr>
                </a:tc>
                <a:extLst>
                  <a:ext uri="{0D108BD9-81ED-4DB2-BD59-A6C34878D82A}">
                    <a16:rowId xmlns:a16="http://schemas.microsoft.com/office/drawing/2014/main" val="1791998947"/>
                  </a:ext>
                </a:extLst>
              </a:tr>
              <a:tr h="0">
                <a:tc>
                  <a:txBody>
                    <a:bodyPr/>
                    <a:lstStyle/>
                    <a:p>
                      <a:pPr algn="r" fontAlgn="ctr"/>
                      <a:r>
                        <a:rPr lang="en-US" dirty="0">
                          <a:effectLst/>
                        </a:rPr>
                        <a:t>3</a:t>
                      </a:r>
                    </a:p>
                  </a:txBody>
                  <a:tcPr anchor="ctr">
                    <a:lnL>
                      <a:noFill/>
                    </a:lnL>
                    <a:lnR>
                      <a:noFill/>
                    </a:lnR>
                    <a:lnT>
                      <a:noFill/>
                    </a:lnT>
                    <a:lnB>
                      <a:noFill/>
                    </a:lnB>
                  </a:tcPr>
                </a:tc>
                <a:tc>
                  <a:txBody>
                    <a:bodyPr/>
                    <a:lstStyle/>
                    <a:p>
                      <a:pPr algn="r" fontAlgn="ctr"/>
                      <a:r>
                        <a:rPr lang="en-US">
                          <a:effectLst/>
                        </a:rPr>
                        <a:t>Success (ground pad)</a:t>
                      </a:r>
                    </a:p>
                  </a:txBody>
                  <a:tcPr anchor="ctr">
                    <a:lnL>
                      <a:noFill/>
                    </a:lnL>
                    <a:lnR>
                      <a:noFill/>
                    </a:lnR>
                    <a:lnT>
                      <a:noFill/>
                    </a:lnT>
                    <a:lnB>
                      <a:noFill/>
                    </a:lnB>
                  </a:tcPr>
                </a:tc>
                <a:tc>
                  <a:txBody>
                    <a:bodyPr/>
                    <a:lstStyle/>
                    <a:p>
                      <a:pPr algn="r" fontAlgn="ctr"/>
                      <a:r>
                        <a:rPr lang="en-US">
                          <a:effectLst/>
                        </a:rPr>
                        <a:t>4</a:t>
                      </a:r>
                    </a:p>
                  </a:txBody>
                  <a:tcPr anchor="ctr">
                    <a:lnL>
                      <a:noFill/>
                    </a:lnL>
                    <a:lnR>
                      <a:noFill/>
                    </a:lnR>
                    <a:lnT>
                      <a:noFill/>
                    </a:lnT>
                    <a:lnB>
                      <a:noFill/>
                    </a:lnB>
                  </a:tcPr>
                </a:tc>
                <a:extLst>
                  <a:ext uri="{0D108BD9-81ED-4DB2-BD59-A6C34878D82A}">
                    <a16:rowId xmlns:a16="http://schemas.microsoft.com/office/drawing/2014/main" val="1049348122"/>
                  </a:ext>
                </a:extLst>
              </a:tr>
              <a:tr h="0">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Failure (parachute)</a:t>
                      </a:r>
                    </a:p>
                  </a:txBody>
                  <a:tcPr anchor="ctr">
                    <a:lnL>
                      <a:noFill/>
                    </a:lnL>
                    <a:lnR>
                      <a:noFill/>
                    </a:lnR>
                    <a:lnT>
                      <a:noFill/>
                    </a:lnT>
                    <a:lnB>
                      <a:noFill/>
                    </a:lnB>
                  </a:tcPr>
                </a:tc>
                <a:tc>
                  <a:txBody>
                    <a:bodyPr/>
                    <a:lstStyle/>
                    <a:p>
                      <a:pPr algn="r" fontAlgn="ctr"/>
                      <a:r>
                        <a:rPr lang="en-US">
                          <a:effectLst/>
                        </a:rPr>
                        <a:t>6</a:t>
                      </a:r>
                    </a:p>
                  </a:txBody>
                  <a:tcPr anchor="ctr">
                    <a:lnL>
                      <a:noFill/>
                    </a:lnL>
                    <a:lnR>
                      <a:noFill/>
                    </a:lnR>
                    <a:lnT>
                      <a:noFill/>
                    </a:lnT>
                    <a:lnB>
                      <a:noFill/>
                    </a:lnB>
                  </a:tcPr>
                </a:tc>
                <a:extLst>
                  <a:ext uri="{0D108BD9-81ED-4DB2-BD59-A6C34878D82A}">
                    <a16:rowId xmlns:a16="http://schemas.microsoft.com/office/drawing/2014/main" val="1130893402"/>
                  </a:ext>
                </a:extLst>
              </a:tr>
              <a:tr h="0">
                <a:tc>
                  <a:txBody>
                    <a:bodyPr/>
                    <a:lstStyle/>
                    <a:p>
                      <a:pPr algn="r" fontAlgn="ctr"/>
                      <a:r>
                        <a:rPr lang="en-US">
                          <a:effectLst/>
                        </a:rPr>
                        <a:t>2</a:t>
                      </a:r>
                    </a:p>
                  </a:txBody>
                  <a:tcPr anchor="ctr">
                    <a:lnL>
                      <a:noFill/>
                    </a:lnL>
                    <a:lnR>
                      <a:noFill/>
                    </a:lnR>
                    <a:lnT>
                      <a:noFill/>
                    </a:lnT>
                    <a:lnB>
                      <a:noFill/>
                    </a:lnB>
                  </a:tcPr>
                </a:tc>
                <a:tc>
                  <a:txBody>
                    <a:bodyPr/>
                    <a:lstStyle/>
                    <a:p>
                      <a:pPr algn="r" fontAlgn="ctr"/>
                      <a:r>
                        <a:rPr lang="en-US">
                          <a:effectLst/>
                        </a:rPr>
                        <a:t>Uncontrolled (ocean)</a:t>
                      </a:r>
                    </a:p>
                  </a:txBody>
                  <a:tcPr anchor="ctr">
                    <a:lnL>
                      <a:noFill/>
                    </a:lnL>
                    <a:lnR>
                      <a:noFill/>
                    </a:lnR>
                    <a:lnT>
                      <a:noFill/>
                    </a:lnT>
                    <a:lnB>
                      <a:noFill/>
                    </a:lnB>
                  </a:tcPr>
                </a:tc>
                <a:tc>
                  <a:txBody>
                    <a:bodyPr/>
                    <a:lstStyle/>
                    <a:p>
                      <a:pPr algn="r" fontAlgn="ctr"/>
                      <a:r>
                        <a:rPr lang="en-US">
                          <a:effectLst/>
                        </a:rPr>
                        <a:t>6</a:t>
                      </a:r>
                    </a:p>
                  </a:txBody>
                  <a:tcPr anchor="ctr">
                    <a:lnL>
                      <a:noFill/>
                    </a:lnL>
                    <a:lnR>
                      <a:noFill/>
                    </a:lnR>
                    <a:lnT>
                      <a:noFill/>
                    </a:lnT>
                    <a:lnB>
                      <a:noFill/>
                    </a:lnB>
                  </a:tcPr>
                </a:tc>
                <a:extLst>
                  <a:ext uri="{0D108BD9-81ED-4DB2-BD59-A6C34878D82A}">
                    <a16:rowId xmlns:a16="http://schemas.microsoft.com/office/drawing/2014/main" val="3076891831"/>
                  </a:ext>
                </a:extLst>
              </a:tr>
              <a:tr h="0">
                <a:tc>
                  <a:txBody>
                    <a:bodyPr/>
                    <a:lstStyle/>
                    <a:p>
                      <a:pPr algn="r" fontAlgn="ctr"/>
                      <a:r>
                        <a:rPr lang="en-US">
                          <a:effectLst/>
                        </a:rPr>
                        <a:t>1</a:t>
                      </a:r>
                    </a:p>
                  </a:txBody>
                  <a:tcPr anchor="ctr">
                    <a:lnL>
                      <a:noFill/>
                    </a:lnL>
                    <a:lnR>
                      <a:noFill/>
                    </a:lnR>
                    <a:lnT>
                      <a:noFill/>
                    </a:lnT>
                    <a:lnB>
                      <a:noFill/>
                    </a:lnB>
                  </a:tcPr>
                </a:tc>
                <a:tc>
                  <a:txBody>
                    <a:bodyPr/>
                    <a:lstStyle/>
                    <a:p>
                      <a:pPr algn="r" fontAlgn="ctr"/>
                      <a:r>
                        <a:rPr lang="en-US">
                          <a:effectLst/>
                        </a:rPr>
                        <a:t>Precluded (drone ship)</a:t>
                      </a:r>
                    </a:p>
                  </a:txBody>
                  <a:tcPr anchor="ctr">
                    <a:lnL>
                      <a:noFill/>
                    </a:lnL>
                    <a:lnR>
                      <a:noFill/>
                    </a:lnR>
                    <a:lnT>
                      <a:noFill/>
                    </a:lnT>
                    <a:lnB>
                      <a:noFill/>
                    </a:lnB>
                  </a:tcPr>
                </a:tc>
                <a:tc>
                  <a:txBody>
                    <a:bodyPr/>
                    <a:lstStyle/>
                    <a:p>
                      <a:pPr algn="r" fontAlgn="ctr"/>
                      <a:r>
                        <a:rPr lang="en-US" dirty="0">
                          <a:effectLst/>
                        </a:rPr>
                        <a:t>8</a:t>
                      </a:r>
                    </a:p>
                  </a:txBody>
                  <a:tcPr anchor="ctr">
                    <a:lnL>
                      <a:noFill/>
                    </a:lnL>
                    <a:lnR>
                      <a:noFill/>
                    </a:lnR>
                    <a:lnT>
                      <a:noFill/>
                    </a:lnT>
                    <a:lnB>
                      <a:noFill/>
                    </a:lnB>
                  </a:tcPr>
                </a:tc>
                <a:extLst>
                  <a:ext uri="{0D108BD9-81ED-4DB2-BD59-A6C34878D82A}">
                    <a16:rowId xmlns:a16="http://schemas.microsoft.com/office/drawing/2014/main" val="1013914013"/>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0428"/>
            <a:ext cx="9745589" cy="47265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 Folium map shows all launch sites’ location markers on a global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1800" b="0" i="0" u="none" strike="noStrike" baseline="0" dirty="0">
                <a:solidFill>
                  <a:srgbClr val="0A48CA"/>
                </a:solidFill>
                <a:latin typeface="Arial" panose="020B0604020202020204" pitchFamily="34" charset="0"/>
              </a:rPr>
              <a:t>Launch Sites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EC724826-387E-2EBC-B851-4DCD8D945DAB}"/>
              </a:ext>
            </a:extLst>
          </p:cNvPr>
          <p:cNvPicPr>
            <a:picLocks noChangeAspect="1"/>
          </p:cNvPicPr>
          <p:nvPr/>
        </p:nvPicPr>
        <p:blipFill>
          <a:blip r:embed="rId3"/>
          <a:stretch>
            <a:fillRect/>
          </a:stretch>
        </p:blipFill>
        <p:spPr>
          <a:xfrm>
            <a:off x="1261241" y="1944414"/>
            <a:ext cx="9254358" cy="408115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Folium Map: color-labeled launch outcomes</a:t>
            </a:r>
          </a:p>
        </p:txBody>
      </p:sp>
      <p:sp>
        <p:nvSpPr>
          <p:cNvPr id="6" name="object 4">
            <a:extLst>
              <a:ext uri="{FF2B5EF4-FFF2-40B4-BE49-F238E27FC236}">
                <a16:creationId xmlns:a16="http://schemas.microsoft.com/office/drawing/2014/main" id="{B1181CD9-6495-47F7-8057-066AD4AB764A}"/>
              </a:ext>
            </a:extLst>
          </p:cNvPr>
          <p:cNvSpPr>
            <a:spLocks noGrp="1"/>
          </p:cNvSpPr>
          <p:nvPr>
            <p:ph idx="4294967295"/>
          </p:nvPr>
        </p:nvSpPr>
        <p:spPr>
          <a:xfrm>
            <a:off x="769938" y="1481959"/>
            <a:ext cx="9745662" cy="4695004"/>
          </a:xfrm>
          <a:prstGeom prst="rect">
            <a:avLst/>
          </a:prstGeom>
          <a:blipFill>
            <a:blip r:embed="rId3" cstate="print"/>
            <a:stretch>
              <a:fillRect/>
            </a:stretch>
          </a:blipFill>
        </p:spPr>
        <p:txBody>
          <a:bodyPr wrap="square" lIns="0" tIns="0" rIns="0" bIns="0" rtlCol="0"/>
          <a:lstStyle/>
          <a:p>
            <a:pPr marL="0" indent="0">
              <a:buNone/>
            </a:pPr>
            <a:r>
              <a:rPr lang="en-US" sz="2800" dirty="0">
                <a:solidFill>
                  <a:schemeClr val="accent3">
                    <a:lumMod val="25000"/>
                  </a:schemeClr>
                </a:solidFill>
                <a:latin typeface="Abadi"/>
                <a:ea typeface="+mn-lt"/>
                <a:cs typeface="+mn-lt"/>
              </a:rPr>
              <a:t>A folium</a:t>
            </a:r>
            <a:r>
              <a:rPr lang="en-US" sz="2800" dirty="0">
                <a:solidFill>
                  <a:schemeClr val="accent3">
                    <a:lumMod val="25000"/>
                  </a:schemeClr>
                </a:solidFill>
                <a:latin typeface="Abadi"/>
              </a:rPr>
              <a:t> map with an example of the color-labeled launch outcomes, green-success, red-failure</a:t>
            </a:r>
            <a:endParaRPr lang="en-US" dirty="0">
              <a:solidFill>
                <a:schemeClr val="accent3">
                  <a:lumMod val="25000"/>
                </a:schemeClr>
              </a:solidFill>
              <a:latin typeface="Abadi"/>
            </a:endParaRPr>
          </a:p>
          <a:p>
            <a:pPr marL="0" indent="0">
              <a:buNone/>
            </a:pP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CC085D18-98EF-97A9-5FF7-469A3F2753F2}"/>
              </a:ext>
            </a:extLst>
          </p:cNvPr>
          <p:cNvPicPr>
            <a:picLocks noGrp="1" noChangeAspect="1"/>
          </p:cNvPicPr>
          <p:nvPr>
            <p:ph idx="4294967295"/>
          </p:nvPr>
        </p:nvPicPr>
        <p:blipFill>
          <a:blip r:embed="rId3"/>
          <a:stretch>
            <a:fillRect/>
          </a:stretch>
        </p:blipFill>
        <p:spPr>
          <a:xfrm>
            <a:off x="5549461" y="1690688"/>
            <a:ext cx="3818375"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0" i="0" u="none" strike="noStrike" baseline="0" dirty="0">
                <a:solidFill>
                  <a:srgbClr val="0A48CA"/>
                </a:solidFill>
                <a:latin typeface="Abadi" panose="020B0604020104020204" pitchFamily="34" charset="0"/>
              </a:rPr>
              <a:t>Launch Site Distances to its Proximities</a:t>
            </a:r>
            <a:endParaRPr lang="en-US" sz="3200" dirty="0">
              <a:solidFill>
                <a:srgbClr val="0B49CB"/>
              </a:solidFill>
              <a:latin typeface="Abadi"/>
            </a:endParaRPr>
          </a:p>
        </p:txBody>
      </p:sp>
      <p:sp>
        <p:nvSpPr>
          <p:cNvPr id="9" name="TextBox 8">
            <a:extLst>
              <a:ext uri="{FF2B5EF4-FFF2-40B4-BE49-F238E27FC236}">
                <a16:creationId xmlns:a16="http://schemas.microsoft.com/office/drawing/2014/main" id="{32BC0107-4ED9-F360-1C46-AE5A6FB50A88}"/>
              </a:ext>
            </a:extLst>
          </p:cNvPr>
          <p:cNvSpPr txBox="1"/>
          <p:nvPr/>
        </p:nvSpPr>
        <p:spPr>
          <a:xfrm>
            <a:off x="770011" y="1425230"/>
            <a:ext cx="6096000" cy="530915"/>
          </a:xfrm>
          <a:prstGeom prst="rect">
            <a:avLst/>
          </a:prstGeom>
          <a:noFill/>
        </p:spPr>
        <p:txBody>
          <a:bodyPr wrap="square">
            <a:spAutoFit/>
          </a:bodyPr>
          <a:lstStyle/>
          <a:p>
            <a:pPr algn="l"/>
            <a:endParaRPr lang="en-US" sz="1050" b="0" i="0" u="none" strike="noStrike" baseline="0" dirty="0">
              <a:solidFill>
                <a:srgbClr val="000000"/>
              </a:solidFill>
              <a:latin typeface="Calibri" panose="020F0502020204030204" pitchFamily="34" charset="0"/>
            </a:endParaRPr>
          </a:p>
          <a:p>
            <a:pPr marR="0" algn="l"/>
            <a:r>
              <a:rPr lang="en-US" sz="1800" b="0" i="0" u="none" strike="noStrike" baseline="0" dirty="0">
                <a:solidFill>
                  <a:srgbClr val="000000"/>
                </a:solidFill>
                <a:latin typeface="Calibri" panose="020F0502020204030204" pitchFamily="34" charset="0"/>
              </a:rPr>
              <a:t>51.43 KM from the nearest International Airport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Successful Landings For All Launch Sites</a:t>
            </a:r>
          </a:p>
        </p:txBody>
      </p:sp>
      <p:pic>
        <p:nvPicPr>
          <p:cNvPr id="6" name="Content Placeholder 5" descr="Chart, pie chart&#10;&#10;Description automatically generated">
            <a:extLst>
              <a:ext uri="{FF2B5EF4-FFF2-40B4-BE49-F238E27FC236}">
                <a16:creationId xmlns:a16="http://schemas.microsoft.com/office/drawing/2014/main" id="{6DF243DE-98DE-35BA-B395-BB8052460E16}"/>
              </a:ext>
            </a:extLst>
          </p:cNvPr>
          <p:cNvPicPr>
            <a:picLocks noGrp="1" noChangeAspect="1"/>
          </p:cNvPicPr>
          <p:nvPr>
            <p:ph idx="4294967295"/>
          </p:nvPr>
        </p:nvPicPr>
        <p:blipFill>
          <a:blip r:embed="rId3"/>
          <a:stretch>
            <a:fillRect/>
          </a:stretch>
        </p:blipFill>
        <p:spPr>
          <a:xfrm>
            <a:off x="4897821" y="1510315"/>
            <a:ext cx="6616813" cy="4351338"/>
          </a:xfrm>
          <a:prstGeom prst="rect">
            <a:avLst/>
          </a:prstGeom>
        </p:spPr>
      </p:pic>
      <p:sp>
        <p:nvSpPr>
          <p:cNvPr id="7" name="TextBox 6">
            <a:extLst>
              <a:ext uri="{FF2B5EF4-FFF2-40B4-BE49-F238E27FC236}">
                <a16:creationId xmlns:a16="http://schemas.microsoft.com/office/drawing/2014/main" id="{F54B28D4-DDEE-2808-E3A5-92D3BD39D680}"/>
              </a:ext>
            </a:extLst>
          </p:cNvPr>
          <p:cNvSpPr txBox="1"/>
          <p:nvPr/>
        </p:nvSpPr>
        <p:spPr>
          <a:xfrm>
            <a:off x="0" y="1626503"/>
            <a:ext cx="5914910" cy="646331"/>
          </a:xfrm>
          <a:prstGeom prst="rect">
            <a:avLst/>
          </a:prstGeom>
          <a:noFill/>
        </p:spPr>
        <p:txBody>
          <a:bodyPr wrap="square">
            <a:spAutoFit/>
          </a:bodyPr>
          <a:lstStyle/>
          <a:p>
            <a:r>
              <a:rPr lang="en-US" sz="1800" b="0" i="0" u="none" strike="noStrike" baseline="0" dirty="0">
                <a:solidFill>
                  <a:srgbClr val="292929"/>
                </a:solidFill>
                <a:latin typeface="Abadi" panose="020B0604020104020204" pitchFamily="34" charset="0"/>
              </a:rPr>
              <a:t>KSC LC-39A (Florida) has the highest number of successful launches</a:t>
            </a:r>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55531"/>
            <a:ext cx="10399485" cy="48716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400" dirty="0">
                <a:solidFill>
                  <a:schemeClr val="tx1"/>
                </a:solidFill>
                <a:latin typeface="+mn-lt"/>
              </a:rPr>
              <a:t>SpaceX is able to launch “Falcon 9” rockets with a cost of  62 million dollars while its competitors launches for 165 million dollars. A great deal of this difference is SpaceX can reuse the first stage of the launch. For this reason, if we can determine the result of landing status of first stage, we can determine the cost of a launch as well.</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400" dirty="0">
                <a:solidFill>
                  <a:schemeClr val="tx1"/>
                </a:solidFill>
                <a:latin typeface="+mn-lt"/>
              </a:rPr>
              <a:t>In this project , our objective is to train machine learning models  with publicly available data so that we can determine whether the first stage will be reusable or not. Thus estimate the cost of the launch.</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EA52CEEB-4835-DBD6-16DD-B922ED315F24}"/>
              </a:ext>
            </a:extLst>
          </p:cNvPr>
          <p:cNvPicPr>
            <a:picLocks noGrp="1" noChangeAspect="1"/>
          </p:cNvPicPr>
          <p:nvPr>
            <p:ph idx="4294967295"/>
          </p:nvPr>
        </p:nvPicPr>
        <p:blipFill>
          <a:blip r:embed="rId3"/>
          <a:stretch>
            <a:fillRect/>
          </a:stretch>
        </p:blipFill>
        <p:spPr>
          <a:xfrm>
            <a:off x="557049" y="2345527"/>
            <a:ext cx="10515600" cy="3072196"/>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IBM Plex Mono SemiBold"/>
              </a:rPr>
              <a:t>Pie chart for the launch site with highest launch success ratio</a:t>
            </a:r>
            <a:endParaRPr lang="en-US" dirty="0">
              <a:solidFill>
                <a:srgbClr val="0948CB"/>
              </a:solidFill>
            </a:endParaRPr>
          </a:p>
          <a:p>
            <a:endParaRPr lang="en-US" dirty="0">
              <a:solidFill>
                <a:srgbClr val="0B49CB"/>
              </a:solidFill>
              <a:latin typeface="Abadi"/>
            </a:endParaRPr>
          </a:p>
        </p:txBody>
      </p:sp>
      <p:sp>
        <p:nvSpPr>
          <p:cNvPr id="9" name="TextBox 8">
            <a:extLst>
              <a:ext uri="{FF2B5EF4-FFF2-40B4-BE49-F238E27FC236}">
                <a16:creationId xmlns:a16="http://schemas.microsoft.com/office/drawing/2014/main" id="{34B48B71-25AF-616D-A586-00CF974A237C}"/>
              </a:ext>
            </a:extLst>
          </p:cNvPr>
          <p:cNvSpPr txBox="1"/>
          <p:nvPr/>
        </p:nvSpPr>
        <p:spPr>
          <a:xfrm>
            <a:off x="770011" y="1440277"/>
            <a:ext cx="6096000" cy="646331"/>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Pie chart for the launch site with highest launch success ratio is KSC, 76.9% of all launches were 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b="0" i="0" u="none" strike="noStrike" baseline="0" dirty="0">
                <a:solidFill>
                  <a:srgbClr val="0A48CA"/>
                </a:solidFill>
                <a:latin typeface="Abadi" panose="020B0604020104020204" pitchFamily="34" charset="0"/>
              </a:rPr>
              <a:t>Payload vs. Launch Outcome for All Sites</a:t>
            </a:r>
            <a:endParaRPr lang="en-US" sz="2800" dirty="0">
              <a:solidFill>
                <a:srgbClr val="0B49CB"/>
              </a:solidFill>
              <a:latin typeface="Abadi"/>
            </a:endParaRPr>
          </a:p>
        </p:txBody>
      </p:sp>
      <p:pic>
        <p:nvPicPr>
          <p:cNvPr id="6" name="Content Placeholder 5" descr="Scatter chart&#10;&#10;Description automatically generated">
            <a:extLst>
              <a:ext uri="{FF2B5EF4-FFF2-40B4-BE49-F238E27FC236}">
                <a16:creationId xmlns:a16="http://schemas.microsoft.com/office/drawing/2014/main" id="{E1D96163-4A38-04A3-DB74-B8647B7D4507}"/>
              </a:ext>
            </a:extLst>
          </p:cNvPr>
          <p:cNvPicPr>
            <a:picLocks noGrp="1" noChangeAspect="1"/>
          </p:cNvPicPr>
          <p:nvPr>
            <p:ph idx="4294967295"/>
          </p:nvPr>
        </p:nvPicPr>
        <p:blipFill>
          <a:blip r:embed="rId3"/>
          <a:stretch>
            <a:fillRect/>
          </a:stretch>
        </p:blipFill>
        <p:spPr>
          <a:xfrm>
            <a:off x="252663" y="1447253"/>
            <a:ext cx="6085075" cy="3660775"/>
          </a:xfrm>
          <a:prstGeom prst="rect">
            <a:avLst/>
          </a:prstGeom>
        </p:spPr>
      </p:pic>
      <p:pic>
        <p:nvPicPr>
          <p:cNvPr id="7" name="Picture 6">
            <a:extLst>
              <a:ext uri="{FF2B5EF4-FFF2-40B4-BE49-F238E27FC236}">
                <a16:creationId xmlns:a16="http://schemas.microsoft.com/office/drawing/2014/main" id="{06E249CE-8BAE-F923-DC40-4CBC9A98300A}"/>
              </a:ext>
            </a:extLst>
          </p:cNvPr>
          <p:cNvPicPr>
            <a:picLocks noChangeAspect="1"/>
          </p:cNvPicPr>
          <p:nvPr/>
        </p:nvPicPr>
        <p:blipFill>
          <a:blip r:embed="rId4"/>
          <a:stretch>
            <a:fillRect/>
          </a:stretch>
        </p:blipFill>
        <p:spPr>
          <a:xfrm>
            <a:off x="6526924" y="1447254"/>
            <a:ext cx="5412413" cy="3660774"/>
          </a:xfrm>
          <a:prstGeom prst="rect">
            <a:avLst/>
          </a:prstGeom>
        </p:spPr>
      </p:pic>
      <p:sp>
        <p:nvSpPr>
          <p:cNvPr id="8" name="TextBox 7">
            <a:extLst>
              <a:ext uri="{FF2B5EF4-FFF2-40B4-BE49-F238E27FC236}">
                <a16:creationId xmlns:a16="http://schemas.microsoft.com/office/drawing/2014/main" id="{1BDE3608-4A7B-3996-58D8-9155AA63C285}"/>
              </a:ext>
            </a:extLst>
          </p:cNvPr>
          <p:cNvSpPr txBox="1"/>
          <p:nvPr/>
        </p:nvSpPr>
        <p:spPr>
          <a:xfrm>
            <a:off x="734028" y="5332925"/>
            <a:ext cx="9744786" cy="646331"/>
          </a:xfrm>
          <a:prstGeom prst="rect">
            <a:avLst/>
          </a:prstGeom>
          <a:noFill/>
        </p:spPr>
        <p:txBody>
          <a:bodyPr wrap="square">
            <a:spAutoFit/>
          </a:bodyPr>
          <a:lstStyle/>
          <a:p>
            <a:r>
              <a:rPr lang="en-US" dirty="0">
                <a:solidFill>
                  <a:srgbClr val="000000"/>
                </a:solidFill>
                <a:latin typeface="Abadi" panose="020B0604020104020204" pitchFamily="34" charset="0"/>
              </a:rPr>
              <a:t>T</a:t>
            </a:r>
            <a:r>
              <a:rPr lang="en-US" sz="1800" b="0" i="0" u="none" strike="noStrike" baseline="0" dirty="0">
                <a:solidFill>
                  <a:srgbClr val="000000"/>
                </a:solidFill>
                <a:latin typeface="Abadi" panose="020B0604020104020204" pitchFamily="34" charset="0"/>
              </a:rPr>
              <a:t>he plots presented above, clearly show that lower payloads result in higher success rates and the FT booster version has the largest success rate amongst all other boosters.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41701"/>
            <a:ext cx="8994099" cy="681389"/>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The machine model that has the lowest classification accuracy is the Decision Tree Classifier at 72.22 %, all other models reached the accuracy of 83.33%</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4E378FD-E108-AD8E-D9A1-BF003F0A0FC3}"/>
              </a:ext>
            </a:extLst>
          </p:cNvPr>
          <p:cNvPicPr>
            <a:picLocks noChangeAspect="1"/>
          </p:cNvPicPr>
          <p:nvPr/>
        </p:nvPicPr>
        <p:blipFill>
          <a:blip r:embed="rId3"/>
          <a:stretch>
            <a:fillRect/>
          </a:stretch>
        </p:blipFill>
        <p:spPr>
          <a:xfrm>
            <a:off x="770011" y="2123090"/>
            <a:ext cx="9764110" cy="46508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650314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is KNN Confusion Matrix. Along with SVM and LR it performed better then DT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1266" name="Picture 2">
            <a:extLst>
              <a:ext uri="{FF2B5EF4-FFF2-40B4-BE49-F238E27FC236}">
                <a16:creationId xmlns:a16="http://schemas.microsoft.com/office/drawing/2014/main" id="{B456B028-DC41-0317-4826-A56DEE49E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969" y="1900815"/>
            <a:ext cx="3429000" cy="26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8752361" cy="4351338"/>
          </a:xfrm>
          <a:prstGeom prst="rect">
            <a:avLst/>
          </a:prstGeom>
        </p:spPr>
        <p:txBody>
          <a:bodyPr>
            <a:normAutofit/>
          </a:bodyPr>
          <a:lstStyle/>
          <a:p>
            <a:pPr marL="0" indent="0">
              <a:buNone/>
            </a:pPr>
            <a:r>
              <a:rPr lang="en-US" sz="1800" dirty="0">
                <a:ea typeface="+mn-lt"/>
                <a:cs typeface="+mn-lt"/>
              </a:rPr>
              <a:t>   </a:t>
            </a:r>
            <a:endParaRPr lang="en-US" sz="1800" b="0" i="0" u="none" strike="noStrike" baseline="0" dirty="0">
              <a:solidFill>
                <a:srgbClr val="000000"/>
              </a:solidFill>
              <a:latin typeface="Microsoft Sans Serif" panose="020B0604020202020204" pitchFamily="34" charset="0"/>
            </a:endParaRPr>
          </a:p>
          <a:p>
            <a:r>
              <a:rPr lang="en-US" sz="2400" b="0" i="0" u="none" strike="noStrike" baseline="0" dirty="0">
                <a:solidFill>
                  <a:srgbClr val="000000"/>
                </a:solidFill>
                <a:latin typeface="Abadi" panose="020B0604020104020204" pitchFamily="34" charset="0"/>
              </a:rPr>
              <a:t>Launch success rate started to increase in 2013 till 2020.</a:t>
            </a:r>
          </a:p>
          <a:p>
            <a:r>
              <a:rPr lang="en-US" sz="2400" dirty="0">
                <a:latin typeface="Abadi" panose="020B0604020104020204" pitchFamily="34" charset="0"/>
                <a:ea typeface="+mn-lt"/>
                <a:cs typeface="+mn-lt"/>
              </a:rPr>
              <a:t>The success rate is generally increasing over time</a:t>
            </a:r>
            <a:endParaRPr lang="en-US" sz="2400" b="0" i="0" u="none" strike="noStrike" baseline="0" dirty="0">
              <a:solidFill>
                <a:srgbClr val="292929"/>
              </a:solidFill>
              <a:latin typeface="Abadi" panose="020B0604020104020204" pitchFamily="34" charset="0"/>
            </a:endParaRPr>
          </a:p>
          <a:p>
            <a:r>
              <a:rPr lang="en-US" sz="2400" b="0" i="0" u="none" strike="noStrike" baseline="0" dirty="0">
                <a:solidFill>
                  <a:srgbClr val="292929"/>
                </a:solidFill>
                <a:latin typeface="Abadi" panose="020B0604020104020204" pitchFamily="34" charset="0"/>
              </a:rPr>
              <a:t>Launch site KSC LC-39A has the highest success ratio and the most successful launches</a:t>
            </a:r>
          </a:p>
          <a:p>
            <a:r>
              <a:rPr lang="en-US" sz="2400" b="0" i="0" u="none" strike="noStrike" baseline="0" dirty="0">
                <a:solidFill>
                  <a:srgbClr val="292929"/>
                </a:solidFill>
                <a:latin typeface="Abadi" panose="020B0604020104020204" pitchFamily="34" charset="0"/>
              </a:rPr>
              <a:t>Orbit types GEO, HEO, SSO and ES-L1 had the best success rate</a:t>
            </a:r>
          </a:p>
          <a:p>
            <a:r>
              <a:rPr lang="en-US" sz="2400" b="0" i="0" u="none" strike="noStrike" baseline="0" dirty="0">
                <a:solidFill>
                  <a:srgbClr val="292929"/>
                </a:solidFill>
                <a:latin typeface="Abadi" panose="020B0604020104020204" pitchFamily="34" charset="0"/>
              </a:rPr>
              <a:t>The Decision Tree Classifier has shown the less effective Machine Learning Algorithm in this project. SVM, Logistic Regression and KNNs has shown equal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are welcome to visit my GitHub repo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https://github.com/okontchaev</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3794"/>
            <a:ext cx="10423506" cy="547889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bg2">
                    <a:lumMod val="50000"/>
                  </a:schemeClr>
                </a:solidFill>
                <a:latin typeface="Abadi"/>
              </a:rPr>
              <a:t>Data was collected by using 2 methods: SpaceX API and web scraping(Wikipedia)</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7600" dirty="0">
                <a:solidFill>
                  <a:schemeClr val="bg2">
                    <a:lumMod val="50000"/>
                  </a:schemeClr>
                </a:solidFill>
                <a:latin typeface="Abadi"/>
              </a:rPr>
              <a:t>One hot encoding and dropping of irrelevant columns was performed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7600" dirty="0">
                <a:solidFill>
                  <a:schemeClr val="bg2">
                    <a:lumMod val="50000"/>
                  </a:schemeClr>
                </a:solidFill>
                <a:latin typeface="Abadi"/>
              </a:rPr>
              <a:t>The data was split into training and test sets. Four different classification models were built. Then, the accuracy of each model was evaluated.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collection included the following steps:</a:t>
            </a:r>
          </a:p>
          <a:p>
            <a:pPr algn="l"/>
            <a:r>
              <a:rPr lang="en-US" sz="1800" b="0" i="0" u="none" strike="noStrike" baseline="0" dirty="0">
                <a:solidFill>
                  <a:srgbClr val="292929"/>
                </a:solidFill>
                <a:latin typeface="ArialMT"/>
              </a:rPr>
              <a:t>Get request to the SpaceX API</a:t>
            </a:r>
          </a:p>
          <a:p>
            <a:pPr algn="l"/>
            <a:r>
              <a:rPr lang="en-US" sz="1800" b="0" i="0" u="none" strike="noStrike" baseline="0" dirty="0">
                <a:solidFill>
                  <a:srgbClr val="292929"/>
                </a:solidFill>
                <a:latin typeface="ArialMT"/>
              </a:rPr>
              <a:t>Decoded the response content using .</a:t>
            </a:r>
            <a:r>
              <a:rPr lang="en-US" sz="1800" b="0" i="0" u="none" strike="noStrike" baseline="0" dirty="0" err="1">
                <a:solidFill>
                  <a:srgbClr val="292929"/>
                </a:solidFill>
                <a:latin typeface="ArialMT"/>
              </a:rPr>
              <a:t>json</a:t>
            </a:r>
            <a:r>
              <a:rPr lang="en-US" sz="1800" b="0" i="0" u="none" strike="noStrike" baseline="0" dirty="0">
                <a:solidFill>
                  <a:srgbClr val="292929"/>
                </a:solidFill>
                <a:latin typeface="ArialMT"/>
              </a:rPr>
              <a:t>() function call and turn it into a pandas </a:t>
            </a:r>
            <a:r>
              <a:rPr lang="en-US" sz="1800" b="0" i="0" u="none" strike="noStrike" baseline="0" dirty="0" err="1">
                <a:solidFill>
                  <a:srgbClr val="292929"/>
                </a:solidFill>
                <a:latin typeface="ArialMT"/>
              </a:rPr>
              <a:t>dataframe</a:t>
            </a:r>
            <a:r>
              <a:rPr lang="en-US" sz="1800" b="0" i="0" u="none" strike="noStrike" baseline="0" dirty="0">
                <a:solidFill>
                  <a:srgbClr val="292929"/>
                </a:solidFill>
                <a:latin typeface="ArialMT"/>
              </a:rPr>
              <a:t> with</a:t>
            </a:r>
          </a:p>
          <a:p>
            <a:pPr algn="l"/>
            <a:r>
              <a:rPr lang="en-US" sz="1800" b="0" i="0" u="none" strike="noStrike" baseline="0" dirty="0">
                <a:solidFill>
                  <a:srgbClr val="292929"/>
                </a:solidFill>
                <a:latin typeface="ArialMT"/>
              </a:rPr>
              <a:t>.</a:t>
            </a:r>
            <a:r>
              <a:rPr lang="en-US" sz="1800" b="0" i="0" u="none" strike="noStrike" baseline="0" dirty="0" err="1">
                <a:solidFill>
                  <a:srgbClr val="292929"/>
                </a:solidFill>
                <a:latin typeface="ArialMT"/>
              </a:rPr>
              <a:t>json_normalize</a:t>
            </a:r>
            <a:r>
              <a:rPr lang="en-US" sz="1800" b="0" i="0" u="none" strike="noStrike" baseline="0" dirty="0">
                <a:solidFill>
                  <a:srgbClr val="292929"/>
                </a:solidFill>
                <a:latin typeface="ArialMT"/>
              </a:rPr>
              <a:t>()</a:t>
            </a:r>
          </a:p>
          <a:p>
            <a:pPr algn="l"/>
            <a:r>
              <a:rPr lang="en-US" sz="1800" b="0" i="0" u="none" strike="noStrike" baseline="0" dirty="0">
                <a:solidFill>
                  <a:srgbClr val="292929"/>
                </a:solidFill>
                <a:latin typeface="ArialMT"/>
              </a:rPr>
              <a:t>Cleaned the data of missing values</a:t>
            </a:r>
          </a:p>
          <a:p>
            <a:pPr algn="l"/>
            <a:r>
              <a:rPr lang="en-US" sz="1800" b="0" i="0" u="none" strike="noStrike" baseline="0" dirty="0">
                <a:solidFill>
                  <a:srgbClr val="292929"/>
                </a:solidFill>
                <a:latin typeface="ArialMT"/>
              </a:rPr>
              <a:t>Web scraping from Wikipedia for Falcon 9 launch data using </a:t>
            </a:r>
            <a:r>
              <a:rPr lang="en-US" sz="1800" b="0" i="0" u="none" strike="noStrike" baseline="0" dirty="0" err="1">
                <a:solidFill>
                  <a:srgbClr val="292929"/>
                </a:solidFill>
                <a:latin typeface="ArialMT"/>
              </a:rPr>
              <a:t>BeautifulSoup</a:t>
            </a:r>
            <a:endParaRPr lang="en-US" sz="1800" b="0" i="0" u="none" strike="noStrike" baseline="0" dirty="0">
              <a:solidFill>
                <a:srgbClr val="292929"/>
              </a:solidFill>
              <a:latin typeface="ArialMT"/>
            </a:endParaRPr>
          </a:p>
          <a:p>
            <a:pPr algn="l"/>
            <a:r>
              <a:rPr lang="en-US" sz="1800" b="0" i="0" u="none" strike="noStrike" baseline="0" dirty="0">
                <a:solidFill>
                  <a:srgbClr val="292929"/>
                </a:solidFill>
                <a:latin typeface="ArialMT"/>
              </a:rPr>
              <a:t>Take the HTML table and convert it to a pandas </a:t>
            </a:r>
            <a:r>
              <a:rPr lang="en-US" sz="1800" b="0" i="0" u="none" strike="noStrike" baseline="0" dirty="0" err="1">
                <a:solidFill>
                  <a:srgbClr val="292929"/>
                </a:solidFill>
                <a:latin typeface="ArialMT"/>
              </a:rPr>
              <a:t>dataframe</a:t>
            </a:r>
            <a:r>
              <a:rPr lang="en-US" sz="1800" b="0" i="0" u="none" strike="noStrike" baseline="0" dirty="0">
                <a:solidFill>
                  <a:srgbClr val="292929"/>
                </a:solidFill>
                <a:latin typeface="ArialMT"/>
              </a:rPr>
              <a:t> for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spcBef>
                <a:spcPts val="1400"/>
              </a:spcBef>
            </a:pPr>
            <a:r>
              <a:rPr lang="en-US" sz="2400" dirty="0"/>
              <a:t>Key phrases and flowchart is to the right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https://github.com/okontchaev/Applied-Data-Science-Capstone-Project/blob/c273fa6720a0cf16ee206d6274d85edb14eb2acb/jupyter-labs-spacex-data-collection-api%20(2).ipynb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0711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Picture 9" descr="Diagram&#10;&#10;Description automatically generated">
            <a:extLst>
              <a:ext uri="{FF2B5EF4-FFF2-40B4-BE49-F238E27FC236}">
                <a16:creationId xmlns:a16="http://schemas.microsoft.com/office/drawing/2014/main" id="{D1BD1447-A731-32AE-2230-7FB823325EFA}"/>
              </a:ext>
            </a:extLst>
          </p:cNvPr>
          <p:cNvPicPr>
            <a:picLocks noChangeAspect="1"/>
          </p:cNvPicPr>
          <p:nvPr/>
        </p:nvPicPr>
        <p:blipFill>
          <a:blip r:embed="rId4"/>
          <a:stretch>
            <a:fillRect/>
          </a:stretch>
        </p:blipFill>
        <p:spPr>
          <a:xfrm>
            <a:off x="5910261" y="1800225"/>
            <a:ext cx="5420631" cy="42259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flowchart is to the right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GitHub: </a:t>
            </a:r>
            <a:r>
              <a:rPr lang="en-US" sz="2200" dirty="0">
                <a:solidFill>
                  <a:schemeClr val="accent3">
                    <a:lumMod val="25000"/>
                  </a:schemeClr>
                </a:solidFill>
                <a:latin typeface="Abadi" panose="020B0604020104020204" pitchFamily="34" charset="0"/>
                <a:hlinkClick r:id="rId3"/>
              </a:rPr>
              <a:t>https://github.com/okontchaev/Applied-Data-Science-Capstone-Project/blob/main/jupyter-labs-webscraping%20(1).ipynb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8" name="Picture 7" descr="Diagram, timeline&#10;&#10;Description automatically generated">
            <a:extLst>
              <a:ext uri="{FF2B5EF4-FFF2-40B4-BE49-F238E27FC236}">
                <a16:creationId xmlns:a16="http://schemas.microsoft.com/office/drawing/2014/main" id="{DF0E29B6-9525-FD4D-3486-F6C472173EEE}"/>
              </a:ext>
            </a:extLst>
          </p:cNvPr>
          <p:cNvPicPr>
            <a:picLocks noChangeAspect="1"/>
          </p:cNvPicPr>
          <p:nvPr/>
        </p:nvPicPr>
        <p:blipFill>
          <a:blip r:embed="rId4"/>
          <a:stretch>
            <a:fillRect/>
          </a:stretch>
        </p:blipFill>
        <p:spPr>
          <a:xfrm>
            <a:off x="5373338" y="1792288"/>
            <a:ext cx="5250068" cy="365595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887</TotalTime>
  <Words>2463</Words>
  <Application>Microsoft Office PowerPoint</Application>
  <PresentationFormat>Widescreen</PresentationFormat>
  <Paragraphs>327</Paragraphs>
  <Slides>47</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Abadi</vt:lpstr>
      <vt:lpstr>Arial</vt:lpstr>
      <vt:lpstr>Arial Unicode MS</vt:lpstr>
      <vt:lpstr>ArialMT</vt:lpstr>
      <vt:lpstr>Calibri</vt:lpstr>
      <vt:lpstr>Calibri Light</vt:lpstr>
      <vt:lpstr>Gill Sans MT</vt:lpstr>
      <vt:lpstr>IBM Plex Mono SemiBold</vt:lpstr>
      <vt:lpstr>IBM Plex Mono Text</vt:lpstr>
      <vt:lpstr>Microsoft Sans Serif</vt:lpstr>
      <vt:lpstr>Segoe 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Oleg Oleg</cp:lastModifiedBy>
  <cp:revision>203</cp:revision>
  <dcterms:created xsi:type="dcterms:W3CDTF">2021-04-29T18:58:34Z</dcterms:created>
  <dcterms:modified xsi:type="dcterms:W3CDTF">2022-05-09T06:11:02Z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